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36"/>
  </p:notesMasterIdLst>
  <p:sldIdLst>
    <p:sldId id="260" r:id="rId2"/>
    <p:sldId id="293" r:id="rId3"/>
    <p:sldId id="294" r:id="rId4"/>
    <p:sldId id="295" r:id="rId5"/>
    <p:sldId id="296" r:id="rId6"/>
    <p:sldId id="287" r:id="rId7"/>
    <p:sldId id="297" r:id="rId8"/>
    <p:sldId id="298" r:id="rId9"/>
    <p:sldId id="288" r:id="rId10"/>
    <p:sldId id="289" r:id="rId11"/>
    <p:sldId id="290" r:id="rId12"/>
    <p:sldId id="261" r:id="rId13"/>
    <p:sldId id="262" r:id="rId14"/>
    <p:sldId id="263" r:id="rId15"/>
    <p:sldId id="264" r:id="rId16"/>
    <p:sldId id="265" r:id="rId17"/>
    <p:sldId id="267" r:id="rId18"/>
    <p:sldId id="276" r:id="rId19"/>
    <p:sldId id="256" r:id="rId20"/>
    <p:sldId id="257" r:id="rId21"/>
    <p:sldId id="258" r:id="rId22"/>
    <p:sldId id="279" r:id="rId23"/>
    <p:sldId id="280" r:id="rId24"/>
    <p:sldId id="281" r:id="rId25"/>
    <p:sldId id="282" r:id="rId26"/>
    <p:sldId id="283" r:id="rId27"/>
    <p:sldId id="284" r:id="rId28"/>
    <p:sldId id="273" r:id="rId29"/>
    <p:sldId id="274" r:id="rId30"/>
    <p:sldId id="275" r:id="rId31"/>
    <p:sldId id="278" r:id="rId32"/>
    <p:sldId id="268" r:id="rId33"/>
    <p:sldId id="269"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92667-29ED-074D-BCA2-53BFE44D956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4D0629C8-381E-5542-8D48-2A89C2D4763B}">
      <dgm:prSet phldrT="[文本]"/>
      <dgm:spPr/>
      <dgm:t>
        <a:bodyPr/>
        <a:lstStyle/>
        <a:p>
          <a:r>
            <a:rPr lang="en-US" altLang="zh-CN" dirty="0" smtClean="0"/>
            <a:t>Sprint1</a:t>
          </a:r>
          <a:endParaRPr lang="zh-CN" altLang="en-US" dirty="0"/>
        </a:p>
      </dgm:t>
    </dgm:pt>
    <dgm:pt modelId="{BD40791E-3771-E34C-B8C1-E2E0058BC5CE}" type="parTrans" cxnId="{FA7B28C5-2E1D-854D-9AF4-9BEB09E7E07F}">
      <dgm:prSet/>
      <dgm:spPr/>
      <dgm:t>
        <a:bodyPr/>
        <a:lstStyle/>
        <a:p>
          <a:endParaRPr lang="zh-CN" altLang="en-US"/>
        </a:p>
      </dgm:t>
    </dgm:pt>
    <dgm:pt modelId="{2795B4F7-6BBD-1745-8443-7877F583F298}" type="sibTrans" cxnId="{FA7B28C5-2E1D-854D-9AF4-9BEB09E7E07F}">
      <dgm:prSet/>
      <dgm:spPr/>
      <dgm:t>
        <a:bodyPr/>
        <a:lstStyle/>
        <a:p>
          <a:endParaRPr lang="zh-CN" altLang="en-US"/>
        </a:p>
      </dgm:t>
    </dgm:pt>
    <dgm:pt modelId="{8977372B-1C4B-5048-86A2-4AFE29BBF604}">
      <dgm:prSet phldrT="[文本]"/>
      <dgm:spPr/>
      <dgm:t>
        <a:bodyPr/>
        <a:lstStyle/>
        <a:p>
          <a:r>
            <a:rPr lang="en-US" altLang="zh-CN" dirty="0" smtClean="0"/>
            <a:t>Set up Android Studio IDE, GitHub, Visual Studio and AWS account</a:t>
          </a:r>
          <a:endParaRPr lang="zh-CN" altLang="en-US" dirty="0"/>
        </a:p>
      </dgm:t>
    </dgm:pt>
    <dgm:pt modelId="{0D20AF2B-47CA-8044-8B8D-57EFFC10A623}" type="parTrans" cxnId="{7958549E-0D47-9F43-911A-D366A2A9B2BA}">
      <dgm:prSet/>
      <dgm:spPr/>
      <dgm:t>
        <a:bodyPr/>
        <a:lstStyle/>
        <a:p>
          <a:endParaRPr lang="zh-CN" altLang="en-US"/>
        </a:p>
      </dgm:t>
    </dgm:pt>
    <dgm:pt modelId="{0CC21F97-53BF-C942-9362-D7AAEFDD3B99}" type="sibTrans" cxnId="{7958549E-0D47-9F43-911A-D366A2A9B2BA}">
      <dgm:prSet/>
      <dgm:spPr/>
      <dgm:t>
        <a:bodyPr/>
        <a:lstStyle/>
        <a:p>
          <a:endParaRPr lang="zh-CN" altLang="en-US"/>
        </a:p>
      </dgm:t>
    </dgm:pt>
    <dgm:pt modelId="{0B9BA361-44D6-9548-BA21-8945D6A1EDC5}">
      <dgm:prSet phldrT="[文本]"/>
      <dgm:spPr/>
      <dgm:t>
        <a:bodyPr/>
        <a:lstStyle/>
        <a:p>
          <a:r>
            <a:rPr lang="en-US" altLang="zh-CN" dirty="0" smtClean="0"/>
            <a:t>Identify the type of users and design user specific Use Cases</a:t>
          </a:r>
          <a:endParaRPr lang="zh-CN" altLang="en-US" dirty="0"/>
        </a:p>
      </dgm:t>
    </dgm:pt>
    <dgm:pt modelId="{6ACCFD27-F92F-6548-B856-780FA53A516C}" type="parTrans" cxnId="{DB5196C9-DCAD-4F40-883E-08F668FD35F2}">
      <dgm:prSet/>
      <dgm:spPr/>
      <dgm:t>
        <a:bodyPr/>
        <a:lstStyle/>
        <a:p>
          <a:endParaRPr lang="zh-CN" altLang="en-US"/>
        </a:p>
      </dgm:t>
    </dgm:pt>
    <dgm:pt modelId="{99411285-464F-A543-B57F-5D63C9D47D53}" type="sibTrans" cxnId="{DB5196C9-DCAD-4F40-883E-08F668FD35F2}">
      <dgm:prSet/>
      <dgm:spPr/>
      <dgm:t>
        <a:bodyPr/>
        <a:lstStyle/>
        <a:p>
          <a:endParaRPr lang="zh-CN" altLang="en-US"/>
        </a:p>
      </dgm:t>
    </dgm:pt>
    <dgm:pt modelId="{649E2A0A-49FA-E042-A88C-5794C75CE0C1}">
      <dgm:prSet phldrT="[文本]"/>
      <dgm:spPr/>
      <dgm:t>
        <a:bodyPr/>
        <a:lstStyle/>
        <a:p>
          <a:r>
            <a:rPr lang="en-US" altLang="zh-CN" dirty="0" smtClean="0"/>
            <a:t>Sprint2</a:t>
          </a:r>
          <a:endParaRPr lang="zh-CN" altLang="en-US" dirty="0"/>
        </a:p>
      </dgm:t>
    </dgm:pt>
    <dgm:pt modelId="{577B5AA1-0871-1349-9ACC-D18947B8B93C}" type="parTrans" cxnId="{4D2E2C67-17E3-3147-BE8D-B847C692565D}">
      <dgm:prSet/>
      <dgm:spPr/>
      <dgm:t>
        <a:bodyPr/>
        <a:lstStyle/>
        <a:p>
          <a:endParaRPr lang="zh-CN" altLang="en-US"/>
        </a:p>
      </dgm:t>
    </dgm:pt>
    <dgm:pt modelId="{F355FA47-55F4-AD4B-872E-E13A08888EDD}" type="sibTrans" cxnId="{4D2E2C67-17E3-3147-BE8D-B847C692565D}">
      <dgm:prSet/>
      <dgm:spPr/>
      <dgm:t>
        <a:bodyPr/>
        <a:lstStyle/>
        <a:p>
          <a:endParaRPr lang="zh-CN" altLang="en-US"/>
        </a:p>
      </dgm:t>
    </dgm:pt>
    <dgm:pt modelId="{575A6402-6D0B-EE48-B51B-6354F9ACEC10}">
      <dgm:prSet phldrT="[文本]"/>
      <dgm:spPr/>
      <dgm:t>
        <a:bodyPr/>
        <a:lstStyle/>
        <a:p>
          <a:r>
            <a:rPr lang="en-US" altLang="zh-CN" dirty="0" smtClean="0"/>
            <a:t>Establish Video bridge using </a:t>
          </a:r>
          <a:r>
            <a:rPr lang="en-US" altLang="zh-CN" dirty="0" err="1" smtClean="0"/>
            <a:t>WebRTC</a:t>
          </a:r>
          <a:r>
            <a:rPr lang="en-US" altLang="zh-CN" dirty="0" smtClean="0"/>
            <a:t> (Jitsi Video Bridge)</a:t>
          </a:r>
          <a:endParaRPr lang="zh-CN" altLang="en-US" dirty="0"/>
        </a:p>
      </dgm:t>
    </dgm:pt>
    <dgm:pt modelId="{217B2811-3FF8-D049-8336-0A8A27196C53}" type="parTrans" cxnId="{E2AA2EDB-1FF6-AB43-9E22-5EB3A0C4A279}">
      <dgm:prSet/>
      <dgm:spPr/>
      <dgm:t>
        <a:bodyPr/>
        <a:lstStyle/>
        <a:p>
          <a:endParaRPr lang="zh-CN" altLang="en-US"/>
        </a:p>
      </dgm:t>
    </dgm:pt>
    <dgm:pt modelId="{DB0093B6-2273-DE43-88C8-FD41CE374C00}" type="sibTrans" cxnId="{E2AA2EDB-1FF6-AB43-9E22-5EB3A0C4A279}">
      <dgm:prSet/>
      <dgm:spPr/>
      <dgm:t>
        <a:bodyPr/>
        <a:lstStyle/>
        <a:p>
          <a:endParaRPr lang="zh-CN" altLang="en-US"/>
        </a:p>
      </dgm:t>
    </dgm:pt>
    <dgm:pt modelId="{5A9DE14B-D71C-D940-9EE6-EFBC0D8FD491}">
      <dgm:prSet phldrT="[文本]"/>
      <dgm:spPr/>
      <dgm:t>
        <a:bodyPr/>
        <a:lstStyle/>
        <a:p>
          <a:r>
            <a:rPr lang="en-US" altLang="zh-CN" dirty="0" smtClean="0"/>
            <a:t>Set up UI for 1-1 video conference</a:t>
          </a:r>
          <a:endParaRPr lang="zh-CN" altLang="en-US" dirty="0"/>
        </a:p>
      </dgm:t>
    </dgm:pt>
    <dgm:pt modelId="{7A4451FC-1A2B-C04D-AD5A-1BFEC55687E5}" type="parTrans" cxnId="{96D0ECC7-6C84-B548-A0C4-37015F682206}">
      <dgm:prSet/>
      <dgm:spPr/>
      <dgm:t>
        <a:bodyPr/>
        <a:lstStyle/>
        <a:p>
          <a:endParaRPr lang="zh-CN" altLang="en-US"/>
        </a:p>
      </dgm:t>
    </dgm:pt>
    <dgm:pt modelId="{F57D83B7-CB08-BA4B-B8F6-5ADDF8DA93F8}" type="sibTrans" cxnId="{96D0ECC7-6C84-B548-A0C4-37015F682206}">
      <dgm:prSet/>
      <dgm:spPr/>
      <dgm:t>
        <a:bodyPr/>
        <a:lstStyle/>
        <a:p>
          <a:endParaRPr lang="zh-CN" altLang="en-US"/>
        </a:p>
      </dgm:t>
    </dgm:pt>
    <dgm:pt modelId="{8C38A264-5DA0-BA4D-92CC-A1BA82B28606}">
      <dgm:prSet phldrT="[文本]"/>
      <dgm:spPr/>
      <dgm:t>
        <a:bodyPr/>
        <a:lstStyle/>
        <a:p>
          <a:r>
            <a:rPr lang="en-US" altLang="zh-CN" dirty="0" smtClean="0"/>
            <a:t>Sprint3</a:t>
          </a:r>
          <a:endParaRPr lang="zh-CN" altLang="en-US" dirty="0"/>
        </a:p>
      </dgm:t>
    </dgm:pt>
    <dgm:pt modelId="{7E0EE77B-5892-C64D-A8A6-11A7232B3434}" type="parTrans" cxnId="{8CFA3D0F-E7A6-5C41-9A5A-268F1252A16E}">
      <dgm:prSet/>
      <dgm:spPr/>
      <dgm:t>
        <a:bodyPr/>
        <a:lstStyle/>
        <a:p>
          <a:endParaRPr lang="zh-CN" altLang="en-US"/>
        </a:p>
      </dgm:t>
    </dgm:pt>
    <dgm:pt modelId="{BA034498-70C5-2547-927B-7E5439DC2EE0}" type="sibTrans" cxnId="{8CFA3D0F-E7A6-5C41-9A5A-268F1252A16E}">
      <dgm:prSet/>
      <dgm:spPr/>
      <dgm:t>
        <a:bodyPr/>
        <a:lstStyle/>
        <a:p>
          <a:endParaRPr lang="zh-CN" altLang="en-US"/>
        </a:p>
      </dgm:t>
    </dgm:pt>
    <dgm:pt modelId="{74C23401-8758-EC44-B13D-142AF7FBE93E}">
      <dgm:prSet phldrT="[文本]"/>
      <dgm:spPr/>
      <dgm:t>
        <a:bodyPr/>
        <a:lstStyle/>
        <a:p>
          <a:r>
            <a:rPr lang="en-US" altLang="zh-CN" dirty="0" smtClean="0"/>
            <a:t>Video chat among more than 2 people</a:t>
          </a:r>
          <a:endParaRPr lang="zh-CN" altLang="en-US" dirty="0"/>
        </a:p>
      </dgm:t>
    </dgm:pt>
    <dgm:pt modelId="{6BCF0959-584B-0743-9262-42096D0529C2}" type="parTrans" cxnId="{F5CADB71-1440-2747-9C39-DE14A3C23118}">
      <dgm:prSet/>
      <dgm:spPr/>
      <dgm:t>
        <a:bodyPr/>
        <a:lstStyle/>
        <a:p>
          <a:endParaRPr lang="zh-CN" altLang="en-US"/>
        </a:p>
      </dgm:t>
    </dgm:pt>
    <dgm:pt modelId="{106D544B-9049-7D4B-8B70-86AD6087A65E}" type="sibTrans" cxnId="{F5CADB71-1440-2747-9C39-DE14A3C23118}">
      <dgm:prSet/>
      <dgm:spPr/>
      <dgm:t>
        <a:bodyPr/>
        <a:lstStyle/>
        <a:p>
          <a:endParaRPr lang="zh-CN" altLang="en-US"/>
        </a:p>
      </dgm:t>
    </dgm:pt>
    <dgm:pt modelId="{CB43CCF7-4C22-634F-83F9-4E0EDC1B6427}">
      <dgm:prSet phldrT="[文本]"/>
      <dgm:spPr/>
      <dgm:t>
        <a:bodyPr/>
        <a:lstStyle/>
        <a:p>
          <a:r>
            <a:rPr lang="en-US" altLang="zh-CN" dirty="0" smtClean="0"/>
            <a:t>Add more features in layout and video chat</a:t>
          </a:r>
          <a:endParaRPr lang="zh-CN" altLang="en-US" dirty="0"/>
        </a:p>
      </dgm:t>
    </dgm:pt>
    <dgm:pt modelId="{159A74CF-6163-A849-A08C-19DCE3CBEF34}" type="parTrans" cxnId="{863A11D5-705E-854E-BB9A-885E92EE373D}">
      <dgm:prSet/>
      <dgm:spPr/>
      <dgm:t>
        <a:bodyPr/>
        <a:lstStyle/>
        <a:p>
          <a:endParaRPr lang="zh-CN" altLang="en-US"/>
        </a:p>
      </dgm:t>
    </dgm:pt>
    <dgm:pt modelId="{99AB1A7C-18C1-A84A-A82D-E27A6D67FD6B}" type="sibTrans" cxnId="{863A11D5-705E-854E-BB9A-885E92EE373D}">
      <dgm:prSet/>
      <dgm:spPr/>
      <dgm:t>
        <a:bodyPr/>
        <a:lstStyle/>
        <a:p>
          <a:endParaRPr lang="zh-CN" altLang="en-US"/>
        </a:p>
      </dgm:t>
    </dgm:pt>
    <dgm:pt modelId="{4D2EF5AE-7129-0E44-984A-9436D3EEC56C}">
      <dgm:prSet phldrT="[文本]"/>
      <dgm:spPr/>
      <dgm:t>
        <a:bodyPr/>
        <a:lstStyle/>
        <a:p>
          <a:r>
            <a:rPr lang="en-US" altLang="zh-CN" dirty="0" smtClean="0"/>
            <a:t>Build login/signup Module for "Jitsi For Android" App</a:t>
          </a:r>
          <a:endParaRPr lang="zh-CN" altLang="en-US" dirty="0"/>
        </a:p>
      </dgm:t>
    </dgm:pt>
    <dgm:pt modelId="{66069719-F050-1D40-A17F-0CBEDAF890DA}" type="parTrans" cxnId="{B82DAFC0-E5FB-CF48-A68C-D6487C5FA087}">
      <dgm:prSet/>
      <dgm:spPr/>
      <dgm:t>
        <a:bodyPr/>
        <a:lstStyle/>
        <a:p>
          <a:endParaRPr lang="zh-CN" altLang="en-US"/>
        </a:p>
      </dgm:t>
    </dgm:pt>
    <dgm:pt modelId="{FB005B72-F9B3-0E4F-A3DD-F15FA33C871E}" type="sibTrans" cxnId="{B82DAFC0-E5FB-CF48-A68C-D6487C5FA087}">
      <dgm:prSet/>
      <dgm:spPr/>
      <dgm:t>
        <a:bodyPr/>
        <a:lstStyle/>
        <a:p>
          <a:endParaRPr lang="zh-CN" altLang="en-US"/>
        </a:p>
      </dgm:t>
    </dgm:pt>
    <dgm:pt modelId="{09909395-2F0C-5541-B09F-F256302F2D87}">
      <dgm:prSet phldrT="[文本]"/>
      <dgm:spPr/>
      <dgm:t>
        <a:bodyPr/>
        <a:lstStyle/>
        <a:p>
          <a:r>
            <a:rPr lang="en-US" altLang="zh-CN" dirty="0" smtClean="0"/>
            <a:t>Integrating cloud backend with the app</a:t>
          </a:r>
          <a:endParaRPr lang="zh-CN" altLang="en-US" dirty="0"/>
        </a:p>
      </dgm:t>
    </dgm:pt>
    <dgm:pt modelId="{05C5A3E9-E511-264C-ACFA-53FA2ABED717}" type="parTrans" cxnId="{D6F9D26B-C9A2-4F47-9243-3F2AEA5867E6}">
      <dgm:prSet/>
      <dgm:spPr/>
      <dgm:t>
        <a:bodyPr/>
        <a:lstStyle/>
        <a:p>
          <a:endParaRPr lang="zh-CN" altLang="en-US"/>
        </a:p>
      </dgm:t>
    </dgm:pt>
    <dgm:pt modelId="{A416A206-0DD1-C34A-98AF-6A87F64F0D49}" type="sibTrans" cxnId="{D6F9D26B-C9A2-4F47-9243-3F2AEA5867E6}">
      <dgm:prSet/>
      <dgm:spPr/>
      <dgm:t>
        <a:bodyPr/>
        <a:lstStyle/>
        <a:p>
          <a:endParaRPr lang="zh-CN" altLang="en-US"/>
        </a:p>
      </dgm:t>
    </dgm:pt>
    <dgm:pt modelId="{339D4B91-597F-4036-BAB9-DDFFF423785F}">
      <dgm:prSet phldrT="[文本]"/>
      <dgm:spPr/>
      <dgm:t>
        <a:bodyPr/>
        <a:lstStyle/>
        <a:p>
          <a:r>
            <a:rPr lang="en-US" altLang="en-US" dirty="0" smtClean="0"/>
            <a:t>Setup SQL Lite database and integrate it with Login/Signup system </a:t>
          </a:r>
          <a:endParaRPr lang="zh-CN" altLang="en-US" dirty="0"/>
        </a:p>
      </dgm:t>
    </dgm:pt>
    <dgm:pt modelId="{3777AAB6-C4FB-4070-997B-723E587A5B11}" type="parTrans" cxnId="{662296C3-2DEA-4773-8C6C-35C4AAE6E460}">
      <dgm:prSet/>
      <dgm:spPr/>
      <dgm:t>
        <a:bodyPr/>
        <a:lstStyle/>
        <a:p>
          <a:endParaRPr lang="en-US"/>
        </a:p>
      </dgm:t>
    </dgm:pt>
    <dgm:pt modelId="{49C2FC41-6634-4162-85FD-120A58188455}" type="sibTrans" cxnId="{662296C3-2DEA-4773-8C6C-35C4AAE6E460}">
      <dgm:prSet/>
      <dgm:spPr/>
      <dgm:t>
        <a:bodyPr/>
        <a:lstStyle/>
        <a:p>
          <a:endParaRPr lang="en-US"/>
        </a:p>
      </dgm:t>
    </dgm:pt>
    <dgm:pt modelId="{0A2C0241-41C9-DE41-8B88-D4AA6556CEE2}" type="pres">
      <dgm:prSet presAssocID="{0F492667-29ED-074D-BCA2-53BFE44D956F}" presName="linearFlow" presStyleCnt="0">
        <dgm:presLayoutVars>
          <dgm:dir/>
          <dgm:animLvl val="lvl"/>
          <dgm:resizeHandles val="exact"/>
        </dgm:presLayoutVars>
      </dgm:prSet>
      <dgm:spPr/>
      <dgm:t>
        <a:bodyPr/>
        <a:lstStyle/>
        <a:p>
          <a:endParaRPr lang="zh-CN" altLang="en-US"/>
        </a:p>
      </dgm:t>
    </dgm:pt>
    <dgm:pt modelId="{80A4C792-28C7-4E4D-9318-F5E6B40C1906}" type="pres">
      <dgm:prSet presAssocID="{4D0629C8-381E-5542-8D48-2A89C2D4763B}" presName="composite" presStyleCnt="0"/>
      <dgm:spPr/>
    </dgm:pt>
    <dgm:pt modelId="{E51F3F49-4F2B-5748-A793-B4F2280D4B44}" type="pres">
      <dgm:prSet presAssocID="{4D0629C8-381E-5542-8D48-2A89C2D4763B}" presName="parentText" presStyleLbl="alignNode1" presStyleIdx="0" presStyleCnt="3">
        <dgm:presLayoutVars>
          <dgm:chMax val="1"/>
          <dgm:bulletEnabled val="1"/>
        </dgm:presLayoutVars>
      </dgm:prSet>
      <dgm:spPr/>
      <dgm:t>
        <a:bodyPr/>
        <a:lstStyle/>
        <a:p>
          <a:endParaRPr lang="zh-CN" altLang="en-US"/>
        </a:p>
      </dgm:t>
    </dgm:pt>
    <dgm:pt modelId="{47A59D11-7CA4-2948-A335-6346F815D78B}" type="pres">
      <dgm:prSet presAssocID="{4D0629C8-381E-5542-8D48-2A89C2D4763B}" presName="descendantText" presStyleLbl="alignAcc1" presStyleIdx="0" presStyleCnt="3" custScaleY="103667">
        <dgm:presLayoutVars>
          <dgm:bulletEnabled val="1"/>
        </dgm:presLayoutVars>
      </dgm:prSet>
      <dgm:spPr/>
      <dgm:t>
        <a:bodyPr/>
        <a:lstStyle/>
        <a:p>
          <a:endParaRPr lang="zh-CN" altLang="en-US"/>
        </a:p>
      </dgm:t>
    </dgm:pt>
    <dgm:pt modelId="{2889C2A9-BF51-924D-BCD3-D4B51A529C2C}" type="pres">
      <dgm:prSet presAssocID="{2795B4F7-6BBD-1745-8443-7877F583F298}" presName="sp" presStyleCnt="0"/>
      <dgm:spPr/>
    </dgm:pt>
    <dgm:pt modelId="{A26A451C-1F46-B141-B9B1-DBC01FA07B76}" type="pres">
      <dgm:prSet presAssocID="{649E2A0A-49FA-E042-A88C-5794C75CE0C1}" presName="composite" presStyleCnt="0"/>
      <dgm:spPr/>
    </dgm:pt>
    <dgm:pt modelId="{F8768AFD-9BE2-C445-98FB-A78C04DE94CE}" type="pres">
      <dgm:prSet presAssocID="{649E2A0A-49FA-E042-A88C-5794C75CE0C1}" presName="parentText" presStyleLbl="alignNode1" presStyleIdx="1" presStyleCnt="3">
        <dgm:presLayoutVars>
          <dgm:chMax val="1"/>
          <dgm:bulletEnabled val="1"/>
        </dgm:presLayoutVars>
      </dgm:prSet>
      <dgm:spPr/>
      <dgm:t>
        <a:bodyPr/>
        <a:lstStyle/>
        <a:p>
          <a:endParaRPr lang="zh-CN" altLang="en-US"/>
        </a:p>
      </dgm:t>
    </dgm:pt>
    <dgm:pt modelId="{D454A888-23A9-624F-9012-D94D23E56801}" type="pres">
      <dgm:prSet presAssocID="{649E2A0A-49FA-E042-A88C-5794C75CE0C1}" presName="descendantText" presStyleLbl="alignAcc1" presStyleIdx="1" presStyleCnt="3">
        <dgm:presLayoutVars>
          <dgm:bulletEnabled val="1"/>
        </dgm:presLayoutVars>
      </dgm:prSet>
      <dgm:spPr/>
      <dgm:t>
        <a:bodyPr/>
        <a:lstStyle/>
        <a:p>
          <a:endParaRPr lang="zh-CN" altLang="en-US"/>
        </a:p>
      </dgm:t>
    </dgm:pt>
    <dgm:pt modelId="{A71F6A44-AAB7-C843-95F1-61A27A78E609}" type="pres">
      <dgm:prSet presAssocID="{F355FA47-55F4-AD4B-872E-E13A08888EDD}" presName="sp" presStyleCnt="0"/>
      <dgm:spPr/>
    </dgm:pt>
    <dgm:pt modelId="{5A81ED96-0A7B-1E4D-8B9A-4A734DD3C568}" type="pres">
      <dgm:prSet presAssocID="{8C38A264-5DA0-BA4D-92CC-A1BA82B28606}" presName="composite" presStyleCnt="0"/>
      <dgm:spPr/>
    </dgm:pt>
    <dgm:pt modelId="{3C52BFE6-D80D-F544-B24C-CCABB4C369D5}" type="pres">
      <dgm:prSet presAssocID="{8C38A264-5DA0-BA4D-92CC-A1BA82B28606}" presName="parentText" presStyleLbl="alignNode1" presStyleIdx="2" presStyleCnt="3">
        <dgm:presLayoutVars>
          <dgm:chMax val="1"/>
          <dgm:bulletEnabled val="1"/>
        </dgm:presLayoutVars>
      </dgm:prSet>
      <dgm:spPr/>
      <dgm:t>
        <a:bodyPr/>
        <a:lstStyle/>
        <a:p>
          <a:endParaRPr lang="zh-CN" altLang="en-US"/>
        </a:p>
      </dgm:t>
    </dgm:pt>
    <dgm:pt modelId="{8FDE76CB-099C-EF44-8219-93F5889496E9}" type="pres">
      <dgm:prSet presAssocID="{8C38A264-5DA0-BA4D-92CC-A1BA82B28606}" presName="descendantText" presStyleLbl="alignAcc1" presStyleIdx="2" presStyleCnt="3">
        <dgm:presLayoutVars>
          <dgm:bulletEnabled val="1"/>
        </dgm:presLayoutVars>
      </dgm:prSet>
      <dgm:spPr/>
      <dgm:t>
        <a:bodyPr/>
        <a:lstStyle/>
        <a:p>
          <a:endParaRPr lang="zh-CN" altLang="en-US"/>
        </a:p>
      </dgm:t>
    </dgm:pt>
  </dgm:ptLst>
  <dgm:cxnLst>
    <dgm:cxn modelId="{00737C88-804E-4D52-92B5-DC815E1D2B6A}" type="presOf" srcId="{CB43CCF7-4C22-634F-83F9-4E0EDC1B6427}" destId="{8FDE76CB-099C-EF44-8219-93F5889496E9}" srcOrd="0" destOrd="1" presId="urn:microsoft.com/office/officeart/2005/8/layout/chevron2"/>
    <dgm:cxn modelId="{CB1A57FE-E2C9-4D59-AA16-5F5139B92C79}" type="presOf" srcId="{339D4B91-597F-4036-BAB9-DDFFF423785F}" destId="{47A59D11-7CA4-2948-A335-6346F815D78B}" srcOrd="0" destOrd="3" presId="urn:microsoft.com/office/officeart/2005/8/layout/chevron2"/>
    <dgm:cxn modelId="{662296C3-2DEA-4773-8C6C-35C4AAE6E460}" srcId="{4D0629C8-381E-5542-8D48-2A89C2D4763B}" destId="{339D4B91-597F-4036-BAB9-DDFFF423785F}" srcOrd="3" destOrd="0" parTransId="{3777AAB6-C4FB-4070-997B-723E587A5B11}" sibTransId="{49C2FC41-6634-4162-85FD-120A58188455}"/>
    <dgm:cxn modelId="{863A11D5-705E-854E-BB9A-885E92EE373D}" srcId="{8C38A264-5DA0-BA4D-92CC-A1BA82B28606}" destId="{CB43CCF7-4C22-634F-83F9-4E0EDC1B6427}" srcOrd="1" destOrd="0" parTransId="{159A74CF-6163-A849-A08C-19DCE3CBEF34}" sibTransId="{99AB1A7C-18C1-A84A-A82D-E27A6D67FD6B}"/>
    <dgm:cxn modelId="{FA7B28C5-2E1D-854D-9AF4-9BEB09E7E07F}" srcId="{0F492667-29ED-074D-BCA2-53BFE44D956F}" destId="{4D0629C8-381E-5542-8D48-2A89C2D4763B}" srcOrd="0" destOrd="0" parTransId="{BD40791E-3771-E34C-B8C1-E2E0058BC5CE}" sibTransId="{2795B4F7-6BBD-1745-8443-7877F583F298}"/>
    <dgm:cxn modelId="{8FF76935-6448-4AE4-8598-F4249BA9681F}" type="presOf" srcId="{8C38A264-5DA0-BA4D-92CC-A1BA82B28606}" destId="{3C52BFE6-D80D-F544-B24C-CCABB4C369D5}" srcOrd="0" destOrd="0" presId="urn:microsoft.com/office/officeart/2005/8/layout/chevron2"/>
    <dgm:cxn modelId="{256B9511-64CE-4179-BD0E-4B30FB50FAAA}" type="presOf" srcId="{09909395-2F0C-5541-B09F-F256302F2D87}" destId="{D454A888-23A9-624F-9012-D94D23E56801}" srcOrd="0" destOrd="1" presId="urn:microsoft.com/office/officeart/2005/8/layout/chevron2"/>
    <dgm:cxn modelId="{7958549E-0D47-9F43-911A-D366A2A9B2BA}" srcId="{4D0629C8-381E-5542-8D48-2A89C2D4763B}" destId="{8977372B-1C4B-5048-86A2-4AFE29BBF604}" srcOrd="0" destOrd="0" parTransId="{0D20AF2B-47CA-8044-8B8D-57EFFC10A623}" sibTransId="{0CC21F97-53BF-C942-9362-D7AAEFDD3B99}"/>
    <dgm:cxn modelId="{96D0ECC7-6C84-B548-A0C4-37015F682206}" srcId="{649E2A0A-49FA-E042-A88C-5794C75CE0C1}" destId="{5A9DE14B-D71C-D940-9EE6-EFBC0D8FD491}" srcOrd="2" destOrd="0" parTransId="{7A4451FC-1A2B-C04D-AD5A-1BFEC55687E5}" sibTransId="{F57D83B7-CB08-BA4B-B8F6-5ADDF8DA93F8}"/>
    <dgm:cxn modelId="{9D98F44A-D1D2-43DF-91A3-1B0F5F4D23B9}" type="presOf" srcId="{575A6402-6D0B-EE48-B51B-6354F9ACEC10}" destId="{D454A888-23A9-624F-9012-D94D23E56801}" srcOrd="0" destOrd="0" presId="urn:microsoft.com/office/officeart/2005/8/layout/chevron2"/>
    <dgm:cxn modelId="{E2AA2EDB-1FF6-AB43-9E22-5EB3A0C4A279}" srcId="{649E2A0A-49FA-E042-A88C-5794C75CE0C1}" destId="{575A6402-6D0B-EE48-B51B-6354F9ACEC10}" srcOrd="0" destOrd="0" parTransId="{217B2811-3FF8-D049-8336-0A8A27196C53}" sibTransId="{DB0093B6-2273-DE43-88C8-FD41CE374C00}"/>
    <dgm:cxn modelId="{DBF51C69-5A94-486A-B211-FADC46B4378C}" type="presOf" srcId="{649E2A0A-49FA-E042-A88C-5794C75CE0C1}" destId="{F8768AFD-9BE2-C445-98FB-A78C04DE94CE}" srcOrd="0" destOrd="0" presId="urn:microsoft.com/office/officeart/2005/8/layout/chevron2"/>
    <dgm:cxn modelId="{F0DB97C5-3D47-43E0-83A5-10F792FE1B79}" type="presOf" srcId="{8977372B-1C4B-5048-86A2-4AFE29BBF604}" destId="{47A59D11-7CA4-2948-A335-6346F815D78B}" srcOrd="0" destOrd="0" presId="urn:microsoft.com/office/officeart/2005/8/layout/chevron2"/>
    <dgm:cxn modelId="{F5CADB71-1440-2747-9C39-DE14A3C23118}" srcId="{8C38A264-5DA0-BA4D-92CC-A1BA82B28606}" destId="{74C23401-8758-EC44-B13D-142AF7FBE93E}" srcOrd="0" destOrd="0" parTransId="{6BCF0959-584B-0743-9262-42096D0529C2}" sibTransId="{106D544B-9049-7D4B-8B70-86AD6087A65E}"/>
    <dgm:cxn modelId="{4D2E2C67-17E3-3147-BE8D-B847C692565D}" srcId="{0F492667-29ED-074D-BCA2-53BFE44D956F}" destId="{649E2A0A-49FA-E042-A88C-5794C75CE0C1}" srcOrd="1" destOrd="0" parTransId="{577B5AA1-0871-1349-9ACC-D18947B8B93C}" sibTransId="{F355FA47-55F4-AD4B-872E-E13A08888EDD}"/>
    <dgm:cxn modelId="{DB5196C9-DCAD-4F40-883E-08F668FD35F2}" srcId="{4D0629C8-381E-5542-8D48-2A89C2D4763B}" destId="{0B9BA361-44D6-9548-BA21-8945D6A1EDC5}" srcOrd="1" destOrd="0" parTransId="{6ACCFD27-F92F-6548-B856-780FA53A516C}" sibTransId="{99411285-464F-A543-B57F-5D63C9D47D53}"/>
    <dgm:cxn modelId="{62D0F43C-80E9-45B1-BC02-8F2D99596164}" type="presOf" srcId="{74C23401-8758-EC44-B13D-142AF7FBE93E}" destId="{8FDE76CB-099C-EF44-8219-93F5889496E9}" srcOrd="0" destOrd="0" presId="urn:microsoft.com/office/officeart/2005/8/layout/chevron2"/>
    <dgm:cxn modelId="{C12775BD-E533-4C3A-AE35-D3BE0B27C4A5}" type="presOf" srcId="{5A9DE14B-D71C-D940-9EE6-EFBC0D8FD491}" destId="{D454A888-23A9-624F-9012-D94D23E56801}" srcOrd="0" destOrd="2" presId="urn:microsoft.com/office/officeart/2005/8/layout/chevron2"/>
    <dgm:cxn modelId="{BB1653C2-C350-482E-A052-2562382D22D2}" type="presOf" srcId="{0F492667-29ED-074D-BCA2-53BFE44D956F}" destId="{0A2C0241-41C9-DE41-8B88-D4AA6556CEE2}" srcOrd="0" destOrd="0" presId="urn:microsoft.com/office/officeart/2005/8/layout/chevron2"/>
    <dgm:cxn modelId="{8CFA3D0F-E7A6-5C41-9A5A-268F1252A16E}" srcId="{0F492667-29ED-074D-BCA2-53BFE44D956F}" destId="{8C38A264-5DA0-BA4D-92CC-A1BA82B28606}" srcOrd="2" destOrd="0" parTransId="{7E0EE77B-5892-C64D-A8A6-11A7232B3434}" sibTransId="{BA034498-70C5-2547-927B-7E5439DC2EE0}"/>
    <dgm:cxn modelId="{D6F9D26B-C9A2-4F47-9243-3F2AEA5867E6}" srcId="{649E2A0A-49FA-E042-A88C-5794C75CE0C1}" destId="{09909395-2F0C-5541-B09F-F256302F2D87}" srcOrd="1" destOrd="0" parTransId="{05C5A3E9-E511-264C-ACFA-53FA2ABED717}" sibTransId="{A416A206-0DD1-C34A-98AF-6A87F64F0D49}"/>
    <dgm:cxn modelId="{B2FAAF49-DB29-4A92-8550-ADBEECB4AF7B}" type="presOf" srcId="{4D2EF5AE-7129-0E44-984A-9436D3EEC56C}" destId="{47A59D11-7CA4-2948-A335-6346F815D78B}" srcOrd="0" destOrd="2" presId="urn:microsoft.com/office/officeart/2005/8/layout/chevron2"/>
    <dgm:cxn modelId="{052F439B-56EC-401A-B5D3-10E11C3E51ED}" type="presOf" srcId="{4D0629C8-381E-5542-8D48-2A89C2D4763B}" destId="{E51F3F49-4F2B-5748-A793-B4F2280D4B44}" srcOrd="0" destOrd="0" presId="urn:microsoft.com/office/officeart/2005/8/layout/chevron2"/>
    <dgm:cxn modelId="{AF74AB22-44A7-40AF-9099-050E9F067872}" type="presOf" srcId="{0B9BA361-44D6-9548-BA21-8945D6A1EDC5}" destId="{47A59D11-7CA4-2948-A335-6346F815D78B}" srcOrd="0" destOrd="1" presId="urn:microsoft.com/office/officeart/2005/8/layout/chevron2"/>
    <dgm:cxn modelId="{B82DAFC0-E5FB-CF48-A68C-D6487C5FA087}" srcId="{4D0629C8-381E-5542-8D48-2A89C2D4763B}" destId="{4D2EF5AE-7129-0E44-984A-9436D3EEC56C}" srcOrd="2" destOrd="0" parTransId="{66069719-F050-1D40-A17F-0CBEDAF890DA}" sibTransId="{FB005B72-F9B3-0E4F-A3DD-F15FA33C871E}"/>
    <dgm:cxn modelId="{C3D5BCE3-A934-45E6-BFB0-B260BA36CF76}" type="presParOf" srcId="{0A2C0241-41C9-DE41-8B88-D4AA6556CEE2}" destId="{80A4C792-28C7-4E4D-9318-F5E6B40C1906}" srcOrd="0" destOrd="0" presId="urn:microsoft.com/office/officeart/2005/8/layout/chevron2"/>
    <dgm:cxn modelId="{8E6ACA15-F3AE-4478-ABE3-BC61989B9484}" type="presParOf" srcId="{80A4C792-28C7-4E4D-9318-F5E6B40C1906}" destId="{E51F3F49-4F2B-5748-A793-B4F2280D4B44}" srcOrd="0" destOrd="0" presId="urn:microsoft.com/office/officeart/2005/8/layout/chevron2"/>
    <dgm:cxn modelId="{F9B53012-6AED-4059-A9F5-7BEC37B91634}" type="presParOf" srcId="{80A4C792-28C7-4E4D-9318-F5E6B40C1906}" destId="{47A59D11-7CA4-2948-A335-6346F815D78B}" srcOrd="1" destOrd="0" presId="urn:microsoft.com/office/officeart/2005/8/layout/chevron2"/>
    <dgm:cxn modelId="{5FE0CAB8-F022-4C57-9356-018F713E6735}" type="presParOf" srcId="{0A2C0241-41C9-DE41-8B88-D4AA6556CEE2}" destId="{2889C2A9-BF51-924D-BCD3-D4B51A529C2C}" srcOrd="1" destOrd="0" presId="urn:microsoft.com/office/officeart/2005/8/layout/chevron2"/>
    <dgm:cxn modelId="{BD833284-8936-4090-B048-CA0E62E19560}" type="presParOf" srcId="{0A2C0241-41C9-DE41-8B88-D4AA6556CEE2}" destId="{A26A451C-1F46-B141-B9B1-DBC01FA07B76}" srcOrd="2" destOrd="0" presId="urn:microsoft.com/office/officeart/2005/8/layout/chevron2"/>
    <dgm:cxn modelId="{9AE799B5-376B-46FC-9618-8A88929CB3BB}" type="presParOf" srcId="{A26A451C-1F46-B141-B9B1-DBC01FA07B76}" destId="{F8768AFD-9BE2-C445-98FB-A78C04DE94CE}" srcOrd="0" destOrd="0" presId="urn:microsoft.com/office/officeart/2005/8/layout/chevron2"/>
    <dgm:cxn modelId="{A13E3230-147A-49AB-BC20-6FA30C9A2B33}" type="presParOf" srcId="{A26A451C-1F46-B141-B9B1-DBC01FA07B76}" destId="{D454A888-23A9-624F-9012-D94D23E56801}" srcOrd="1" destOrd="0" presId="urn:microsoft.com/office/officeart/2005/8/layout/chevron2"/>
    <dgm:cxn modelId="{58A57CCB-B451-48CB-AF8B-D65F64DAD697}" type="presParOf" srcId="{0A2C0241-41C9-DE41-8B88-D4AA6556CEE2}" destId="{A71F6A44-AAB7-C843-95F1-61A27A78E609}" srcOrd="3" destOrd="0" presId="urn:microsoft.com/office/officeart/2005/8/layout/chevron2"/>
    <dgm:cxn modelId="{BB08E6F5-A628-4C23-BC4D-B0FE114737ED}" type="presParOf" srcId="{0A2C0241-41C9-DE41-8B88-D4AA6556CEE2}" destId="{5A81ED96-0A7B-1E4D-8B9A-4A734DD3C568}" srcOrd="4" destOrd="0" presId="urn:microsoft.com/office/officeart/2005/8/layout/chevron2"/>
    <dgm:cxn modelId="{5F143A71-5153-4F06-85F2-A483DE865166}" type="presParOf" srcId="{5A81ED96-0A7B-1E4D-8B9A-4A734DD3C568}" destId="{3C52BFE6-D80D-F544-B24C-CCABB4C369D5}" srcOrd="0" destOrd="0" presId="urn:microsoft.com/office/officeart/2005/8/layout/chevron2"/>
    <dgm:cxn modelId="{82F0F6D6-FFA0-4864-AB2C-CE73FCD16771}" type="presParOf" srcId="{5A81ED96-0A7B-1E4D-8B9A-4A734DD3C568}" destId="{8FDE76CB-099C-EF44-8219-93F5889496E9}" srcOrd="1" destOrd="0" presId="urn:microsoft.com/office/officeart/2005/8/layout/chevron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AA019-FFF5-4548-87E1-FEBE02D04F30}" type="datetimeFigureOut">
              <a:rPr lang="en-US" smtClean="0"/>
              <a:pPr/>
              <a:t>11/4/2015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ECEE9-E9B5-41C2-81DF-E28D86981801}" type="slidenum">
              <a:rPr lang="en-US" smtClean="0"/>
              <a:pPr/>
              <a:t>‹#›</a:t>
            </a:fld>
            <a:endParaRPr lang="en-US"/>
          </a:p>
        </p:txBody>
      </p:sp>
    </p:spTree>
    <p:extLst>
      <p:ext uri="{BB962C8B-B14F-4D97-AF65-F5344CB8AC3E}">
        <p14:creationId xmlns="" xmlns:p14="http://schemas.microsoft.com/office/powerpoint/2010/main" val="40343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BA0E76B-5CFD-4F70-9C88-05B4688283AF}" type="slidenum">
              <a:rPr lang="en-IN" smtClean="0"/>
              <a:pPr/>
              <a:t>32</a:t>
            </a:fld>
            <a:endParaRPr lang="en-IN"/>
          </a:p>
        </p:txBody>
      </p:sp>
    </p:spTree>
    <p:extLst>
      <p:ext uri="{BB962C8B-B14F-4D97-AF65-F5344CB8AC3E}">
        <p14:creationId xmlns="" xmlns:p14="http://schemas.microsoft.com/office/powerpoint/2010/main" val="357620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205829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220672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2208017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2767992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 xmlns:p14="http://schemas.microsoft.com/office/powerpoint/2010/main" val="1040215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3008262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3420057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384457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287524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415306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197423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8B4FA6-CEBF-401E-8214-E391805C7C51}" type="datetimeFigureOut">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268114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8B4FA6-CEBF-401E-8214-E391805C7C51}" type="datetimeFigureOut">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337656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B4FA6-CEBF-401E-8214-E391805C7C51}" type="datetimeFigureOut">
              <a:rPr lang="en-US" smtClean="0"/>
              <a:pPr/>
              <a:t>11/4/2015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47963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336057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129594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28B4FA6-CEBF-401E-8214-E391805C7C51}" type="datetimeFigureOut">
              <a:rPr lang="en-US" smtClean="0"/>
              <a:pPr/>
              <a:t>11/4/2015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664E25C-F94B-4E53-AAA7-0E579439F018}" type="slidenum">
              <a:rPr lang="en-US" smtClean="0"/>
              <a:pPr/>
              <a:t>‹#›</a:t>
            </a:fld>
            <a:endParaRPr lang="en-US"/>
          </a:p>
        </p:txBody>
      </p:sp>
    </p:spTree>
    <p:extLst>
      <p:ext uri="{BB962C8B-B14F-4D97-AF65-F5344CB8AC3E}">
        <p14:creationId xmlns="" xmlns:p14="http://schemas.microsoft.com/office/powerpoint/2010/main" val="10408668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360" y="652391"/>
            <a:ext cx="7772400" cy="1584175"/>
          </a:xfrm>
        </p:spPr>
        <p:txBody>
          <a:bodyPr vert="horz" lIns="91440" tIns="45720" rIns="91440" bIns="45720" rtlCol="0" anchor="t">
            <a:noAutofit/>
          </a:bodyPr>
          <a:lstStyle/>
          <a:p>
            <a:pPr algn="ctr"/>
            <a:r>
              <a:rPr lang="en-IN" sz="4000" b="1" u="sng" dirty="0" smtClean="0">
                <a:solidFill>
                  <a:schemeClr val="accent6">
                    <a:lumMod val="75000"/>
                  </a:schemeClr>
                </a:solidFill>
                <a:latin typeface="Times New Roman" panose="02020603050405020304" pitchFamily="18" charset="0"/>
                <a:cs typeface="Times New Roman" panose="02020603050405020304" pitchFamily="18" charset="0"/>
              </a:rPr>
              <a:t>Sprint 2</a:t>
            </a:r>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
            </a:r>
            <a:b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IN" sz="4800" b="1" dirty="0" smtClean="0">
                <a:solidFill>
                  <a:schemeClr val="accent6">
                    <a:lumMod val="75000"/>
                  </a:schemeClr>
                </a:solidFill>
                <a:latin typeface="Times New Roman" panose="02020603050405020304" pitchFamily="18" charset="0"/>
                <a:cs typeface="Times New Roman" panose="02020603050405020304" pitchFamily="18" charset="0"/>
              </a:rPr>
              <a:t>Jitsi </a:t>
            </a:r>
            <a:r>
              <a:rPr lang="en-IN" sz="4800" b="1" dirty="0">
                <a:solidFill>
                  <a:schemeClr val="accent6">
                    <a:lumMod val="75000"/>
                  </a:schemeClr>
                </a:solidFill>
                <a:latin typeface="Times New Roman" panose="02020603050405020304" pitchFamily="18" charset="0"/>
                <a:cs typeface="Times New Roman" panose="02020603050405020304" pitchFamily="18" charset="0"/>
              </a:rPr>
              <a:t>Android Application</a:t>
            </a:r>
          </a:p>
        </p:txBody>
      </p:sp>
      <p:sp>
        <p:nvSpPr>
          <p:cNvPr id="3" name="Subtitle 2"/>
          <p:cNvSpPr>
            <a:spLocks noGrp="1"/>
          </p:cNvSpPr>
          <p:nvPr>
            <p:ph type="subTitle" idx="1"/>
          </p:nvPr>
        </p:nvSpPr>
        <p:spPr>
          <a:xfrm>
            <a:off x="2612192" y="2304304"/>
            <a:ext cx="7920880" cy="1008112"/>
          </a:xfrm>
        </p:spPr>
        <p:txBody>
          <a:bodyPr>
            <a:normAutofit lnSpcReduction="10000"/>
          </a:bodyPr>
          <a:lstStyle/>
          <a:p>
            <a:endParaRPr lang="en-IN" dirty="0"/>
          </a:p>
          <a:p>
            <a:pPr algn="l"/>
            <a:r>
              <a:rPr lang="en-IN" dirty="0" smtClean="0"/>
              <a:t>By :-</a:t>
            </a:r>
            <a:br>
              <a:rPr lang="en-IN" dirty="0" smtClean="0"/>
            </a:br>
            <a:endParaRPr lang="en-IN" dirty="0"/>
          </a:p>
        </p:txBody>
      </p:sp>
      <p:sp>
        <p:nvSpPr>
          <p:cNvPr id="4" name="TextBox 3"/>
          <p:cNvSpPr txBox="1"/>
          <p:nvPr/>
        </p:nvSpPr>
        <p:spPr>
          <a:xfrm>
            <a:off x="2612192" y="3312416"/>
            <a:ext cx="4896544" cy="2015936"/>
          </a:xfrm>
          <a:prstGeom prst="rect">
            <a:avLst/>
          </a:prstGeom>
          <a:noFill/>
        </p:spPr>
        <p:txBody>
          <a:bodyPr wrap="square" rtlCol="0">
            <a:spAutoFit/>
          </a:bodyPr>
          <a:lstStyle/>
          <a:p>
            <a:r>
              <a:rPr lang="en-IN" sz="2500" dirty="0" smtClean="0">
                <a:latin typeface="Times New Roman" pitchFamily="18" charset="0"/>
                <a:cs typeface="Times New Roman" pitchFamily="18" charset="0"/>
              </a:rPr>
              <a:t>Chuang Ding</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Ganesh Seshank</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Hitesh </a:t>
            </a:r>
            <a:r>
              <a:rPr lang="en-IN" sz="2500" dirty="0">
                <a:latin typeface="Times New Roman" pitchFamily="18" charset="0"/>
                <a:cs typeface="Times New Roman" pitchFamily="18" charset="0"/>
              </a:rPr>
              <a:t>Laware</a:t>
            </a:r>
          </a:p>
          <a:p>
            <a:r>
              <a:rPr lang="en-IN" sz="2500" dirty="0" smtClean="0">
                <a:latin typeface="Times New Roman" pitchFamily="18" charset="0"/>
                <a:cs typeface="Times New Roman" pitchFamily="18" charset="0"/>
              </a:rPr>
              <a:t>Karunesh </a:t>
            </a:r>
            <a:r>
              <a:rPr lang="en-IN" sz="2500" dirty="0">
                <a:latin typeface="Times New Roman" pitchFamily="18" charset="0"/>
                <a:cs typeface="Times New Roman" pitchFamily="18" charset="0"/>
              </a:rPr>
              <a:t>Mahajan</a:t>
            </a:r>
          </a:p>
          <a:p>
            <a:r>
              <a:rPr lang="en-IN" sz="2500" dirty="0" smtClean="0">
                <a:latin typeface="Times New Roman" pitchFamily="18" charset="0"/>
                <a:cs typeface="Times New Roman" pitchFamily="18" charset="0"/>
              </a:rPr>
              <a:t>Lina Hou</a:t>
            </a:r>
            <a:endParaRPr lang="en-IN" sz="2500" dirty="0">
              <a:latin typeface="Times New Roman" pitchFamily="18" charset="0"/>
              <a:cs typeface="Times New Roman" pitchFamily="18" charset="0"/>
            </a:endParaRPr>
          </a:p>
        </p:txBody>
      </p:sp>
      <p:sp>
        <p:nvSpPr>
          <p:cNvPr id="5" name="TextBox 4"/>
          <p:cNvSpPr txBox="1"/>
          <p:nvPr/>
        </p:nvSpPr>
        <p:spPr>
          <a:xfrm>
            <a:off x="7315200" y="3312416"/>
            <a:ext cx="4325112" cy="954107"/>
          </a:xfrm>
          <a:prstGeom prst="rect">
            <a:avLst/>
          </a:prstGeom>
          <a:noFill/>
        </p:spPr>
        <p:txBody>
          <a:bodyPr wrap="square" rtlCol="0">
            <a:spAutoFit/>
          </a:bodyPr>
          <a:lstStyle/>
          <a:p>
            <a:r>
              <a:rPr lang="en-IN" sz="2800" dirty="0">
                <a:latin typeface="Times New Roman" pitchFamily="18" charset="0"/>
                <a:cs typeface="Times New Roman" pitchFamily="18" charset="0"/>
              </a:rPr>
              <a:t>Project Advisor</a:t>
            </a:r>
          </a:p>
          <a:p>
            <a:r>
              <a:rPr lang="en-IN" sz="2800" dirty="0">
                <a:latin typeface="Times New Roman" pitchFamily="18" charset="0"/>
                <a:cs typeface="Times New Roman" pitchFamily="18" charset="0"/>
              </a:rPr>
              <a:t>Professor </a:t>
            </a:r>
            <a:r>
              <a:rPr lang="en-IN" sz="2800" dirty="0" smtClean="0">
                <a:latin typeface="Times New Roman" pitchFamily="18" charset="0"/>
                <a:cs typeface="Times New Roman" pitchFamily="18" charset="0"/>
              </a:rPr>
              <a:t>Osama </a:t>
            </a:r>
            <a:r>
              <a:rPr lang="en-IN" sz="2800" dirty="0">
                <a:latin typeface="Times New Roman" pitchFamily="18" charset="0"/>
                <a:cs typeface="Times New Roman" pitchFamily="18" charset="0"/>
              </a:rPr>
              <a:t>Alshaykh</a:t>
            </a:r>
          </a:p>
        </p:txBody>
      </p:sp>
      <p:pic>
        <p:nvPicPr>
          <p:cNvPr id="7" name="Picture 6"/>
          <p:cNvPicPr>
            <a:picLocks noChangeAspect="1"/>
          </p:cNvPicPr>
          <p:nvPr/>
        </p:nvPicPr>
        <p:blipFill rotWithShape="1">
          <a:blip r:embed="rId2" cstate="print">
            <a:extLst>
              <a:ext uri="{28A0092B-C50C-407E-A947-70E740481C1C}">
                <a14:useLocalDpi xmlns="" xmlns:a14="http://schemas.microsoft.com/office/drawing/2010/main" val="0"/>
              </a:ext>
            </a:extLst>
          </a:blip>
          <a:srcRect t="21669" b="27310"/>
          <a:stretch/>
        </p:blipFill>
        <p:spPr>
          <a:xfrm>
            <a:off x="7991856" y="4320528"/>
            <a:ext cx="4200144" cy="2537472"/>
          </a:xfrm>
          <a:prstGeom prst="rect">
            <a:avLst/>
          </a:prstGeom>
        </p:spPr>
      </p:pic>
    </p:spTree>
    <p:extLst>
      <p:ext uri="{BB962C8B-B14F-4D97-AF65-F5344CB8AC3E}">
        <p14:creationId xmlns="" xmlns:p14="http://schemas.microsoft.com/office/powerpoint/2010/main" val="26400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 Critical Design Decisions</a:t>
            </a:r>
            <a:endParaRPr lang="en-IN" dirty="0"/>
          </a:p>
        </p:txBody>
      </p:sp>
      <p:sp>
        <p:nvSpPr>
          <p:cNvPr id="3" name="Content Placeholder 2"/>
          <p:cNvSpPr>
            <a:spLocks noGrp="1"/>
          </p:cNvSpPr>
          <p:nvPr>
            <p:ph idx="1"/>
          </p:nvPr>
        </p:nvSpPr>
        <p:spPr>
          <a:xfrm>
            <a:off x="2573383" y="2103120"/>
            <a:ext cx="8931229" cy="3808102"/>
          </a:xfrm>
        </p:spPr>
        <p:txBody>
          <a:bodyPr/>
          <a:lstStyle/>
          <a:p>
            <a:r>
              <a:rPr lang="en-IN" dirty="0" smtClean="0"/>
              <a:t>Using </a:t>
            </a:r>
            <a:r>
              <a:rPr lang="en-IN" dirty="0" err="1" smtClean="0"/>
              <a:t>Jitsi</a:t>
            </a:r>
            <a:r>
              <a:rPr lang="en-IN" dirty="0" smtClean="0"/>
              <a:t> Video Bridge instead of Web RTC.</a:t>
            </a:r>
          </a:p>
          <a:p>
            <a:pPr lvl="1"/>
            <a:r>
              <a:rPr lang="en-IN" dirty="0" smtClean="0"/>
              <a:t>Video Performance</a:t>
            </a:r>
          </a:p>
          <a:p>
            <a:pPr lvl="1"/>
            <a:r>
              <a:rPr lang="en-IN" dirty="0" smtClean="0"/>
              <a:t>Starting from scratch</a:t>
            </a:r>
          </a:p>
          <a:p>
            <a:r>
              <a:rPr lang="en-IN" dirty="0" smtClean="0"/>
              <a:t>Choosing Database host</a:t>
            </a:r>
          </a:p>
          <a:p>
            <a:pPr lvl="1"/>
            <a:r>
              <a:rPr lang="en-IN" dirty="0" smtClean="0"/>
              <a:t>Reliability</a:t>
            </a:r>
          </a:p>
          <a:p>
            <a:pPr lvl="1"/>
            <a:r>
              <a:rPr lang="en-IN" dirty="0" smtClean="0"/>
              <a:t>Scalability </a:t>
            </a:r>
          </a:p>
          <a:p>
            <a:r>
              <a:rPr lang="en-IN" dirty="0" smtClean="0"/>
              <a:t>Choice of video bridge host.</a:t>
            </a:r>
          </a:p>
          <a:p>
            <a:pPr lvl="1"/>
            <a:r>
              <a:rPr lang="en-IN" dirty="0" smtClean="0"/>
              <a:t>Video Quality</a:t>
            </a:r>
          </a:p>
          <a:p>
            <a:pPr lvl="1"/>
            <a:r>
              <a:rPr lang="en-IN" dirty="0" smtClean="0"/>
              <a:t>Global Accessibility</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65125"/>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What is Jitsi?</a:t>
            </a:r>
          </a:p>
        </p:txBody>
      </p:sp>
      <p:sp>
        <p:nvSpPr>
          <p:cNvPr id="3" name="Content Placeholder 2"/>
          <p:cNvSpPr>
            <a:spLocks noGrp="1"/>
          </p:cNvSpPr>
          <p:nvPr>
            <p:ph idx="1"/>
          </p:nvPr>
        </p:nvSpPr>
        <p:spPr>
          <a:xfrm>
            <a:off x="2585499" y="2124456"/>
            <a:ext cx="8915400" cy="3777622"/>
          </a:xfrm>
        </p:spPr>
        <p:txBody>
          <a:bodyPr/>
          <a:lstStyle/>
          <a:p>
            <a:pPr>
              <a:buNone/>
            </a:pPr>
            <a:r>
              <a:rPr lang="en-IN" b="1" dirty="0" smtClean="0"/>
              <a:t>    </a:t>
            </a:r>
            <a:r>
              <a:rPr lang="en-IN" sz="2800" b="1" dirty="0" smtClean="0"/>
              <a:t>Jitsi</a:t>
            </a:r>
            <a:r>
              <a:rPr lang="en-IN" sz="2800" dirty="0"/>
              <a:t> (formerly SIP Communicator) is a free and open source multiplatform voice (VoIP), videoconferencing and instant messaging application for Windows, Linux, Mac OS X and Android.</a:t>
            </a:r>
          </a:p>
        </p:txBody>
      </p:sp>
      <p:pic>
        <p:nvPicPr>
          <p:cNvPr id="3074" name="Picture 2" descr="https://trac.jitsi.org/chrome/site/jitsi-trac-logo-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260463" y="365125"/>
            <a:ext cx="3924300" cy="131445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69143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196" y="358934"/>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How is Jitsi different from other Videoconferencing Tools</a:t>
            </a:r>
          </a:p>
        </p:txBody>
      </p:sp>
      <p:sp>
        <p:nvSpPr>
          <p:cNvPr id="3" name="Content Placeholder 2"/>
          <p:cNvSpPr>
            <a:spLocks noGrp="1"/>
          </p:cNvSpPr>
          <p:nvPr>
            <p:ph idx="1"/>
          </p:nvPr>
        </p:nvSpPr>
        <p:spPr>
          <a:xfrm>
            <a:off x="1981200" y="1810513"/>
            <a:ext cx="8229600" cy="2908920"/>
          </a:xfrm>
        </p:spPr>
        <p:txBody>
          <a:bodyPr>
            <a:normAutofit/>
          </a:bodyPr>
          <a:lstStyle/>
          <a:p>
            <a:r>
              <a:rPr lang="en-IN" sz="2500" b="1" dirty="0">
                <a:latin typeface="Times New Roman" pitchFamily="18" charset="0"/>
                <a:cs typeface="Times New Roman" pitchFamily="18" charset="0"/>
              </a:rPr>
              <a:t>Microsoft</a:t>
            </a:r>
            <a:r>
              <a:rPr lang="en-IN" sz="2500" dirty="0">
                <a:latin typeface="Times New Roman" pitchFamily="18" charset="0"/>
                <a:cs typeface="Times New Roman" pitchFamily="18" charset="0"/>
              </a:rPr>
              <a:t> (owner of Skype) keeps records of who talked to whom and for how long. We also have very good reason to believe that there are tools out there (built by private companies and sold to governments) that can eavesdrop on Skype voice calls. Skype executives have been unable to deny that they comply with local law enforcement requests to eavesdrop on </a:t>
            </a:r>
            <a:r>
              <a:rPr lang="en-IN" sz="2500" dirty="0" err="1">
                <a:latin typeface="Times New Roman" pitchFamily="18" charset="0"/>
                <a:cs typeface="Times New Roman" pitchFamily="18" charset="0"/>
              </a:rPr>
              <a:t>skype</a:t>
            </a:r>
            <a:r>
              <a:rPr lang="en-IN" sz="2500" dirty="0">
                <a:latin typeface="Times New Roman" pitchFamily="18" charset="0"/>
                <a:cs typeface="Times New Roman" pitchFamily="18" charset="0"/>
              </a:rPr>
              <a:t> calls.</a:t>
            </a:r>
          </a:p>
        </p:txBody>
      </p:sp>
      <p:pic>
        <p:nvPicPr>
          <p:cNvPr id="1026" name="Picture 2" descr="C:\Users\HL\Downloads\download1.jpg"/>
          <p:cNvPicPr>
            <a:picLocks noChangeAspect="1" noChangeArrowheads="1"/>
          </p:cNvPicPr>
          <p:nvPr/>
        </p:nvPicPr>
        <p:blipFill>
          <a:blip r:embed="rId2" cstate="print"/>
          <a:srcRect/>
          <a:stretch>
            <a:fillRect/>
          </a:stretch>
        </p:blipFill>
        <p:spPr bwMode="auto">
          <a:xfrm>
            <a:off x="6456040" y="4176711"/>
            <a:ext cx="3888432" cy="2341217"/>
          </a:xfrm>
          <a:prstGeom prst="rect">
            <a:avLst/>
          </a:prstGeom>
          <a:noFill/>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76864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04665"/>
            <a:ext cx="8229600" cy="4824537"/>
          </a:xfrm>
        </p:spPr>
        <p:txBody>
          <a:bodyPr/>
          <a:lstStyle/>
          <a:p>
            <a:r>
              <a:rPr lang="en-IN" sz="2500" b="1" dirty="0">
                <a:latin typeface="Times New Roman" pitchFamily="18" charset="0"/>
                <a:cs typeface="Times New Roman" pitchFamily="18" charset="0"/>
              </a:rPr>
              <a:t>Google</a:t>
            </a:r>
            <a:r>
              <a:rPr lang="en-IN" sz="2500" dirty="0">
                <a:latin typeface="Times New Roman" pitchFamily="18" charset="0"/>
                <a:cs typeface="Times New Roman" pitchFamily="18" charset="0"/>
              </a:rPr>
              <a:t> definitely record all of your text chats. They don’t deny they do that, even when you use the “Go off the record” option in Google Talk. We’re not sure what recording they do with voice calls but can be certain that they comply with the law – therefore building “legal intercept” capabilities into their products.</a:t>
            </a:r>
          </a:p>
          <a:p>
            <a:endParaRPr lang="en-IN" dirty="0"/>
          </a:p>
        </p:txBody>
      </p:sp>
      <p:pic>
        <p:nvPicPr>
          <p:cNvPr id="2050" name="Picture 2" descr="C:\Users\HL\Downloads\download2.jpg"/>
          <p:cNvPicPr>
            <a:picLocks noChangeAspect="1" noChangeArrowheads="1"/>
          </p:cNvPicPr>
          <p:nvPr/>
        </p:nvPicPr>
        <p:blipFill>
          <a:blip r:embed="rId2" cstate="print"/>
          <a:srcRect/>
          <a:stretch>
            <a:fillRect/>
          </a:stretch>
        </p:blipFill>
        <p:spPr bwMode="auto">
          <a:xfrm>
            <a:off x="2999656" y="3933056"/>
            <a:ext cx="6096000" cy="2650604"/>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169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48680"/>
            <a:ext cx="4402832" cy="5904656"/>
          </a:xfrm>
        </p:spPr>
        <p:txBody>
          <a:bodyPr>
            <a:noAutofit/>
          </a:bodyPr>
          <a:lstStyle/>
          <a:p>
            <a:r>
              <a:rPr lang="en-IN" sz="2400" b="1" dirty="0" smtClean="0"/>
              <a:t>Facebook</a:t>
            </a:r>
            <a:r>
              <a:rPr lang="en-IN" sz="2400" dirty="0" smtClean="0"/>
              <a:t> record and </a:t>
            </a:r>
            <a:r>
              <a:rPr lang="en-IN" sz="2400" dirty="0" err="1" smtClean="0"/>
              <a:t>analyze</a:t>
            </a:r>
            <a:r>
              <a:rPr lang="en-IN" sz="2400" dirty="0" smtClean="0"/>
              <a:t> all of your text chats and will report you to the police if they see anything “suspicious” (source: Reuters). We don’t know what they do with voice/video calls, but again can be certain that they comply with the law – therefore building “legal intercept” capabilities into their products</a:t>
            </a:r>
            <a:endParaRPr lang="en-IN" sz="2400" dirty="0"/>
          </a:p>
        </p:txBody>
      </p:sp>
      <p:pic>
        <p:nvPicPr>
          <p:cNvPr id="3074" name="Picture 2" descr="C:\Users\HL\Downloads\download3.jpg"/>
          <p:cNvPicPr>
            <a:picLocks noChangeAspect="1" noChangeArrowheads="1"/>
          </p:cNvPicPr>
          <p:nvPr/>
        </p:nvPicPr>
        <p:blipFill rotWithShape="1">
          <a:blip r:embed="rId2" cstate="print"/>
          <a:srcRect t="9127" b="9443"/>
          <a:stretch/>
        </p:blipFill>
        <p:spPr bwMode="auto">
          <a:xfrm>
            <a:off x="6384032" y="960160"/>
            <a:ext cx="3953300" cy="4690872"/>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92508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Reasons to switch to JITSI</a:t>
            </a:r>
          </a:p>
        </p:txBody>
      </p:sp>
      <p:sp>
        <p:nvSpPr>
          <p:cNvPr id="3" name="Content Placeholder 2"/>
          <p:cNvSpPr>
            <a:spLocks noGrp="1"/>
          </p:cNvSpPr>
          <p:nvPr>
            <p:ph idx="1"/>
          </p:nvPr>
        </p:nvSpPr>
        <p:spPr/>
        <p:txBody>
          <a:bodyPr>
            <a:normAutofit/>
          </a:bodyPr>
          <a:lstStyle/>
          <a:p>
            <a:r>
              <a:rPr lang="en-IN" dirty="0" smtClean="0"/>
              <a:t>Because it protects your privacy as much as possible.</a:t>
            </a:r>
          </a:p>
          <a:p>
            <a:pPr lvl="1" fontAlgn="base"/>
            <a:r>
              <a:rPr lang="en-IN" sz="2000" dirty="0"/>
              <a:t>Have end-to-end encryption of your voice and video calls – guaranteeing that nobody is listening in or recording.</a:t>
            </a:r>
          </a:p>
          <a:p>
            <a:pPr lvl="1" fontAlgn="base"/>
            <a:r>
              <a:rPr lang="en-IN" sz="2000" dirty="0"/>
              <a:t>Have end-to-end encryption of your text (instant messaging) chats with Off The Record (OTR) technology – the world’s finest in preserving your privacy with unique features like Perfect Forward Secrecy and Deniability.</a:t>
            </a:r>
          </a:p>
          <a:p>
            <a:r>
              <a:rPr lang="en-IN" dirty="0" smtClean="0"/>
              <a:t>As an additional benefit, it’s great to have </a:t>
            </a:r>
            <a:r>
              <a:rPr lang="en-IN" b="1" dirty="0" smtClean="0"/>
              <a:t>all of your instant messaging contacts in one window</a:t>
            </a:r>
            <a:r>
              <a:rPr lang="en-IN" dirty="0" smtClean="0"/>
              <a:t>, and Jitsi gives you that. It also runs on Windows, </a:t>
            </a:r>
            <a:r>
              <a:rPr lang="en-IN" dirty="0" err="1" smtClean="0"/>
              <a:t>MacOSX</a:t>
            </a:r>
            <a:r>
              <a:rPr lang="en-IN" dirty="0" smtClean="0"/>
              <a:t> and GNU/Linux.</a:t>
            </a:r>
            <a:endParaRPr lang="en-IN" dirty="0"/>
          </a:p>
        </p:txBody>
      </p:sp>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67572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Our Target</a:t>
            </a:r>
          </a:p>
        </p:txBody>
      </p:sp>
      <p:sp>
        <p:nvSpPr>
          <p:cNvPr id="3" name="Content Placeholder 2"/>
          <p:cNvSpPr>
            <a:spLocks noGrp="1"/>
          </p:cNvSpPr>
          <p:nvPr>
            <p:ph idx="1"/>
          </p:nvPr>
        </p:nvSpPr>
        <p:spPr/>
        <p:txBody>
          <a:bodyPr/>
          <a:lstStyle/>
          <a:p>
            <a:r>
              <a:rPr lang="en-IN" dirty="0" smtClean="0"/>
              <a:t>To establish multi user Video Conferencing.</a:t>
            </a:r>
          </a:p>
          <a:p>
            <a:r>
              <a:rPr lang="en-IN" dirty="0" smtClean="0"/>
              <a:t>Call encryption.</a:t>
            </a:r>
          </a:p>
          <a:p>
            <a:r>
              <a:rPr lang="en-IN" dirty="0" smtClean="0"/>
              <a:t>Other features such as</a:t>
            </a:r>
          </a:p>
          <a:p>
            <a:pPr lvl="1"/>
            <a:r>
              <a:rPr lang="en-IN" sz="2000" dirty="0"/>
              <a:t>Desktop streaming</a:t>
            </a:r>
          </a:p>
          <a:p>
            <a:pPr lvl="1"/>
            <a:r>
              <a:rPr lang="en-IN" sz="2000" dirty="0"/>
              <a:t>Audio conference calls</a:t>
            </a:r>
          </a:p>
          <a:p>
            <a:pPr lvl="1"/>
            <a:r>
              <a:rPr lang="en-IN" sz="2000" dirty="0"/>
              <a:t>Call recording</a:t>
            </a:r>
            <a:endParaRPr lang="en-IN" sz="1800" dirty="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85523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57802"/>
          </a:xfrm>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Jitsi Android App</a:t>
            </a:r>
          </a:p>
        </p:txBody>
      </p:sp>
      <p:sp>
        <p:nvSpPr>
          <p:cNvPr id="3" name="Content Placeholder 2"/>
          <p:cNvSpPr>
            <a:spLocks noGrp="1"/>
          </p:cNvSpPr>
          <p:nvPr>
            <p:ph idx="1"/>
          </p:nvPr>
        </p:nvSpPr>
        <p:spPr>
          <a:xfrm>
            <a:off x="2589212" y="1581912"/>
            <a:ext cx="8915400" cy="4585342"/>
          </a:xfrm>
        </p:spPr>
        <p:txBody>
          <a:bodyPr>
            <a:normAutofit/>
          </a:bodyPr>
          <a:lstStyle/>
          <a:p>
            <a:r>
              <a:rPr lang="en-US" b="1" dirty="0" smtClean="0"/>
              <a:t>Objective</a:t>
            </a:r>
          </a:p>
          <a:p>
            <a:pPr lvl="1"/>
            <a:r>
              <a:rPr lang="en-US" dirty="0" smtClean="0"/>
              <a:t>Develop an android app to enable multi-user video conference using Jitsi Video bridge and </a:t>
            </a:r>
            <a:r>
              <a:rPr lang="en-US" dirty="0" err="1" smtClean="0"/>
              <a:t>WebRTC</a:t>
            </a:r>
            <a:r>
              <a:rPr lang="en-US" dirty="0" smtClean="0"/>
              <a:t> along with other development tools. Also adding additional functionalities within the app.</a:t>
            </a:r>
          </a:p>
          <a:p>
            <a:pPr lvl="1"/>
            <a:endParaRPr lang="en-US" dirty="0"/>
          </a:p>
          <a:p>
            <a:r>
              <a:rPr lang="en-US" b="1" dirty="0" smtClean="0"/>
              <a:t>Why App if it already works in most of the browsers –</a:t>
            </a:r>
          </a:p>
          <a:p>
            <a:pPr lvl="1"/>
            <a:r>
              <a:rPr lang="en-US" b="1" dirty="0"/>
              <a:t>Laptop </a:t>
            </a:r>
            <a:r>
              <a:rPr lang="en-US" b="1" dirty="0" smtClean="0"/>
              <a:t>for web browsers </a:t>
            </a:r>
            <a:r>
              <a:rPr lang="en-US" b="1" dirty="0"/>
              <a:t>and </a:t>
            </a:r>
            <a:r>
              <a:rPr lang="en-US" b="1" dirty="0" smtClean="0"/>
              <a:t>mobile/tab for </a:t>
            </a:r>
            <a:r>
              <a:rPr lang="en-US" b="1" dirty="0"/>
              <a:t>Apps</a:t>
            </a:r>
          </a:p>
          <a:p>
            <a:pPr lvl="1"/>
            <a:r>
              <a:rPr lang="en-US" b="1" dirty="0"/>
              <a:t>Innovation</a:t>
            </a:r>
            <a:r>
              <a:rPr lang="en-US" dirty="0"/>
              <a:t> – adding additional features along with the existing such as file sharing, integrating messaging and conferencing, video recording, etc.</a:t>
            </a:r>
          </a:p>
          <a:p>
            <a:pPr lvl="1"/>
            <a:endParaRPr lang="en-US" dirty="0"/>
          </a:p>
        </p:txBody>
      </p:sp>
      <p:pic>
        <p:nvPicPr>
          <p:cNvPr id="11266" name="Picture 2" descr="https://gigaom.com/wp-content/uploads/sites/1/2011/11/android-apps.jpg?quality=80&amp;strip=all"/>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t="12731" b="12795"/>
          <a:stretch/>
        </p:blipFill>
        <p:spPr bwMode="auto">
          <a:xfrm>
            <a:off x="2589212" y="4654295"/>
            <a:ext cx="3822065" cy="2139697"/>
          </a:xfrm>
          <a:prstGeom prst="rect">
            <a:avLst/>
          </a:prstGeom>
          <a:noFill/>
          <a:extLst>
            <a:ext uri="{909E8E84-426E-40DD-AFC4-6F175D3DCCD1}">
              <a14:hiddenFill xmlns="" xmlns:a14="http://schemas.microsoft.com/office/drawing/2010/main">
                <a:solidFill>
                  <a:srgbClr val="FFFFFF"/>
                </a:solidFill>
              </a14:hiddenFill>
            </a:ext>
          </a:extLst>
        </p:spPr>
      </p:pic>
      <p:pic>
        <p:nvPicPr>
          <p:cNvPr id="11272" name="Picture 8" descr="http://wadsam.com/wp-content/uploads/2015/07/innovation.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42758" y="4654295"/>
            <a:ext cx="5349242" cy="21396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77246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solidFill>
                  <a:schemeClr val="accent6">
                    <a:lumMod val="75000"/>
                  </a:schemeClr>
                </a:solidFill>
                <a:latin typeface="Times New Roman" panose="02020603050405020304" pitchFamily="18" charset="0"/>
                <a:cs typeface="Times New Roman" panose="02020603050405020304" pitchFamily="18" charset="0"/>
              </a:rPr>
              <a:t>For whom are we building the app ?</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p:txBody>
          <a:bodyPr>
            <a:normAutofit/>
          </a:bodyPr>
          <a:lstStyle/>
          <a:p>
            <a:r>
              <a:rPr lang="en-US" b="1" dirty="0" smtClean="0"/>
              <a:t>Admin User</a:t>
            </a:r>
            <a:r>
              <a:rPr lang="en-US" dirty="0" smtClean="0"/>
              <a:t/>
            </a:r>
            <a:br>
              <a:rPr lang="en-US" dirty="0" smtClean="0"/>
            </a:br>
            <a:endParaRPr lang="en-US" dirty="0" smtClean="0"/>
          </a:p>
          <a:p>
            <a:pPr marL="0" indent="0" algn="l">
              <a:buNone/>
            </a:pPr>
            <a:r>
              <a:rPr lang="en-US" dirty="0" smtClean="0"/>
              <a:t>		   The user who logs in the app and starts the video 			</a:t>
            </a:r>
            <a:r>
              <a:rPr lang="en-US" dirty="0"/>
              <a:t> </a:t>
            </a:r>
            <a:r>
              <a:rPr lang="en-US" dirty="0" smtClean="0"/>
              <a:t>  		   		   conferencing.</a:t>
            </a:r>
            <a:br>
              <a:rPr lang="en-US" dirty="0" smtClean="0"/>
            </a:br>
            <a:endParaRPr lang="en-US" dirty="0" smtClean="0"/>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smtClean="0"/>
          </a:p>
          <a:p>
            <a:r>
              <a:rPr lang="en-US" b="1" dirty="0" smtClean="0"/>
              <a:t>Normal User</a:t>
            </a:r>
            <a:r>
              <a:rPr lang="en-US" dirty="0" smtClean="0"/>
              <a:t/>
            </a:r>
            <a:br>
              <a:rPr lang="en-US" dirty="0" smtClean="0"/>
            </a:br>
            <a:endParaRPr lang="en-US" dirty="0" smtClean="0"/>
          </a:p>
          <a:p>
            <a:pPr marL="0" indent="0" algn="l">
              <a:buNone/>
            </a:pPr>
            <a:r>
              <a:rPr lang="en-US" dirty="0"/>
              <a:t>	</a:t>
            </a:r>
            <a:r>
              <a:rPr lang="en-US" dirty="0" smtClean="0"/>
              <a:t>	 The user who joins the video conference started by the  			 			 admin User.</a:t>
            </a:r>
            <a:endParaRPr lang="en-US" dirty="0"/>
          </a:p>
        </p:txBody>
      </p:sp>
      <p:pic>
        <p:nvPicPr>
          <p:cNvPr id="1028" name="Picture 4" descr="http://www.jsweb.uk/images/loginascustomer_profil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66607" y="2504243"/>
            <a:ext cx="1609217" cy="1816345"/>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http://www.btt-tech.com/uploads/image/132978249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66607" y="4919831"/>
            <a:ext cx="1483795" cy="161181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http://www.canon-europe.com/images/Android-logo_tcm13-1232684.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0347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Overview of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Learning</a:t>
            </a:r>
          </a:p>
          <a:p>
            <a:pPr lvl="1"/>
            <a:r>
              <a:rPr lang="en-IN" sz="2000" dirty="0" smtClean="0"/>
              <a:t>Getting familiar with Android studio</a:t>
            </a:r>
            <a:endParaRPr lang="en-IN" sz="2000" dirty="0"/>
          </a:p>
          <a:p>
            <a:pPr lvl="1"/>
            <a:r>
              <a:rPr lang="en-IN" sz="2000" dirty="0" smtClean="0"/>
              <a:t>Knowing how Web RTC functions</a:t>
            </a:r>
          </a:p>
          <a:p>
            <a:pPr lvl="1"/>
            <a:r>
              <a:rPr lang="en-IN" sz="2000" dirty="0" smtClean="0"/>
              <a:t>Getting acquainted with tools such as </a:t>
            </a:r>
            <a:r>
              <a:rPr lang="en-IN" sz="2000" dirty="0" err="1" smtClean="0"/>
              <a:t>Github</a:t>
            </a:r>
            <a:r>
              <a:rPr lang="en-IN" sz="2000" dirty="0" smtClean="0"/>
              <a:t>, Visual </a:t>
            </a:r>
            <a:r>
              <a:rPr lang="en-IN" sz="2000" dirty="0" err="1" smtClean="0"/>
              <a:t>Studio,etc</a:t>
            </a:r>
            <a:r>
              <a:rPr lang="en-IN" sz="2000" dirty="0" smtClean="0"/>
              <a:t>. </a:t>
            </a:r>
          </a:p>
          <a:p>
            <a:r>
              <a:rPr lang="en-IN" dirty="0" smtClean="0"/>
              <a:t>Planning</a:t>
            </a:r>
          </a:p>
          <a:p>
            <a:pPr lvl="1"/>
            <a:r>
              <a:rPr lang="en-IN" sz="2000" dirty="0" smtClean="0"/>
              <a:t>How to go about the app making.</a:t>
            </a:r>
          </a:p>
          <a:p>
            <a:pPr lvl="1"/>
            <a:r>
              <a:rPr lang="en-IN" sz="2000" dirty="0" smtClean="0"/>
              <a:t>Adding the use cases.</a:t>
            </a:r>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85523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Normal User</a:t>
            </a:r>
          </a:p>
        </p:txBody>
      </p:sp>
      <p:sp>
        <p:nvSpPr>
          <p:cNvPr id="3" name="Content Placeholder 2"/>
          <p:cNvSpPr>
            <a:spLocks noGrp="1"/>
          </p:cNvSpPr>
          <p:nvPr>
            <p:ph idx="1"/>
          </p:nvPr>
        </p:nvSpPr>
        <p:spPr>
          <a:xfrm>
            <a:off x="838200" y="1569592"/>
            <a:ext cx="10515600" cy="4630039"/>
          </a:xfrm>
        </p:spPr>
        <p:txBody>
          <a:bodyPr>
            <a:noAutofit/>
          </a:bodyPr>
          <a:lstStyle/>
          <a:p>
            <a:pPr marL="0" indent="0">
              <a:buNone/>
            </a:pPr>
            <a:r>
              <a:rPr lang="en-US" sz="2000" b="1" dirty="0" smtClean="0"/>
              <a:t>I as a user should be able to </a:t>
            </a:r>
          </a:p>
          <a:p>
            <a:r>
              <a:rPr lang="en-US" dirty="0" smtClean="0"/>
              <a:t>signup/login to the app and join the video conference started by an admin user.</a:t>
            </a:r>
          </a:p>
          <a:p>
            <a:r>
              <a:rPr lang="en-US" dirty="0" smtClean="0"/>
              <a:t>mute </a:t>
            </a:r>
            <a:r>
              <a:rPr lang="en-US" dirty="0"/>
              <a:t>my microphone, switch off my </a:t>
            </a:r>
            <a:r>
              <a:rPr lang="en-US" dirty="0" smtClean="0"/>
              <a:t>camera, send in-app messages (private or public), share files, record conference (audio/video) and scroll through the participants video feeds while within the conference.</a:t>
            </a:r>
          </a:p>
          <a:p>
            <a:r>
              <a:rPr lang="en-US" dirty="0" smtClean="0"/>
              <a:t>disconnect from the conference at any point of time.</a:t>
            </a:r>
          </a:p>
          <a:p>
            <a:r>
              <a:rPr lang="en-US" dirty="0" smtClean="0"/>
              <a:t>invite other participants to the video conference.</a:t>
            </a:r>
          </a:p>
          <a:p>
            <a:r>
              <a:rPr lang="en-US" dirty="0"/>
              <a:t>share my screen with other participants present in the video conference</a:t>
            </a:r>
            <a:r>
              <a:rPr lang="en-US" dirty="0" smtClean="0"/>
              <a:t>.</a:t>
            </a:r>
          </a:p>
          <a:p>
            <a:r>
              <a:rPr lang="en-US" dirty="0" smtClean="0"/>
              <a:t>minimize </a:t>
            </a:r>
            <a:r>
              <a:rPr lang="en-US" dirty="0"/>
              <a:t>the Jitsi App </a:t>
            </a:r>
            <a:r>
              <a:rPr lang="en-US" dirty="0" smtClean="0"/>
              <a:t>and </a:t>
            </a:r>
            <a:r>
              <a:rPr lang="en-US" dirty="0"/>
              <a:t>make use of the other features in the phone while Video conferencing running in the background.</a:t>
            </a:r>
          </a:p>
          <a:p>
            <a:r>
              <a:rPr lang="en-US" dirty="0" smtClean="0"/>
              <a:t>switch between </a:t>
            </a:r>
            <a:r>
              <a:rPr lang="en-US" dirty="0"/>
              <a:t>front and back camera</a:t>
            </a:r>
            <a:r>
              <a:rPr lang="en-US" dirty="0" smtClean="0"/>
              <a:t>.</a:t>
            </a:r>
          </a:p>
          <a:p>
            <a:pPr marL="0" indent="0" algn="ctr">
              <a:buNone/>
            </a:pPr>
            <a:r>
              <a:rPr lang="en-US" sz="2000" b="1" i="1" dirty="0" smtClean="0"/>
              <a:t>Additional features for future dev – Suggestions are most welcome !</a:t>
            </a:r>
          </a:p>
          <a:p>
            <a:pPr marL="514350" indent="-514350">
              <a:buFont typeface="+mj-lt"/>
              <a:buAutoNum type="arabicPeriod"/>
            </a:pPr>
            <a:endParaRPr lang="en-US" sz="2000" dirty="0" smtClean="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53641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Admin User</a:t>
            </a:r>
          </a:p>
        </p:txBody>
      </p:sp>
      <p:sp>
        <p:nvSpPr>
          <p:cNvPr id="3" name="Content Placeholder 2"/>
          <p:cNvSpPr>
            <a:spLocks noGrp="1"/>
          </p:cNvSpPr>
          <p:nvPr>
            <p:ph idx="1"/>
          </p:nvPr>
        </p:nvSpPr>
        <p:spPr>
          <a:xfrm>
            <a:off x="2159444" y="1795272"/>
            <a:ext cx="8621332" cy="3777622"/>
          </a:xfrm>
        </p:spPr>
        <p:txBody>
          <a:bodyPr>
            <a:normAutofit fontScale="92500" lnSpcReduction="20000"/>
          </a:bodyPr>
          <a:lstStyle/>
          <a:p>
            <a:pPr marL="0" indent="0">
              <a:buNone/>
            </a:pPr>
            <a:r>
              <a:rPr lang="en-US" sz="2400" b="1" dirty="0"/>
              <a:t>I as </a:t>
            </a:r>
            <a:r>
              <a:rPr lang="en-US" sz="2400" b="1" dirty="0" smtClean="0"/>
              <a:t>an Admin User </a:t>
            </a:r>
            <a:r>
              <a:rPr lang="en-US" sz="2400" b="1" dirty="0"/>
              <a:t>should be able to </a:t>
            </a:r>
          </a:p>
          <a:p>
            <a:pPr lvl="0"/>
            <a:endParaRPr lang="en-US" sz="2400" dirty="0" smtClean="0"/>
          </a:p>
          <a:p>
            <a:pPr lvl="0"/>
            <a:r>
              <a:rPr lang="en-US" sz="2400" dirty="0" smtClean="0"/>
              <a:t>use all the functionalities mentioned in Use Cases for Normal User.</a:t>
            </a:r>
          </a:p>
          <a:p>
            <a:pPr lvl="0"/>
            <a:r>
              <a:rPr lang="en-US" sz="2400" dirty="0" smtClean="0"/>
              <a:t>signup/login to the app, establish </a:t>
            </a:r>
            <a:r>
              <a:rPr lang="en-US" sz="2400" dirty="0"/>
              <a:t>a video </a:t>
            </a:r>
            <a:r>
              <a:rPr lang="en-US" sz="2400" dirty="0" smtClean="0"/>
              <a:t>bridge and start a video conference.</a:t>
            </a:r>
          </a:p>
          <a:p>
            <a:pPr lvl="0"/>
            <a:r>
              <a:rPr lang="en-US" sz="2400" dirty="0" smtClean="0"/>
              <a:t>invite participants to the video conference.</a:t>
            </a:r>
          </a:p>
          <a:p>
            <a:pPr lvl="0"/>
            <a:r>
              <a:rPr lang="en-US" sz="2400" dirty="0" smtClean="0"/>
              <a:t>remove any participant from the video conference.</a:t>
            </a:r>
          </a:p>
          <a:p>
            <a:pPr lvl="0"/>
            <a:r>
              <a:rPr lang="en-US" sz="2400" dirty="0" smtClean="0"/>
              <a:t>mute other users microphone and switch off their video feed.</a:t>
            </a:r>
            <a:endParaRPr lang="en-US" sz="2400" dirty="0"/>
          </a:p>
          <a:p>
            <a:endParaRPr lang="en-US" dirty="0"/>
          </a:p>
        </p:txBody>
      </p:sp>
    </p:spTree>
    <p:extLst>
      <p:ext uri="{BB962C8B-B14F-4D97-AF65-F5344CB8AC3E}">
        <p14:creationId xmlns="" xmlns:p14="http://schemas.microsoft.com/office/powerpoint/2010/main" val="3440554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Technologies !</a:t>
            </a:r>
          </a:p>
        </p:txBody>
      </p:sp>
      <p:pic>
        <p:nvPicPr>
          <p:cNvPr id="1026" name="Picture 2" descr="X:\Android App\amazon-web-services-logo.jpg"/>
          <p:cNvPicPr>
            <a:picLocks noGrp="1" noChangeAspect="1" noChangeArrowheads="1"/>
          </p:cNvPicPr>
          <p:nvPr>
            <p:ph idx="1"/>
          </p:nvPr>
        </p:nvPicPr>
        <p:blipFill>
          <a:blip r:embed="rId2" cstate="print"/>
          <a:srcRect/>
          <a:stretch>
            <a:fillRect/>
          </a:stretch>
        </p:blipFill>
        <p:spPr bwMode="auto">
          <a:xfrm>
            <a:off x="5785216" y="4576357"/>
            <a:ext cx="1464672" cy="891539"/>
          </a:xfrm>
          <a:prstGeom prst="rect">
            <a:avLst/>
          </a:prstGeom>
          <a:noFill/>
        </p:spPr>
      </p:pic>
      <p:pic>
        <p:nvPicPr>
          <p:cNvPr id="1027" name="Picture 3" descr="X:\Android App\download.jpg"/>
          <p:cNvPicPr>
            <a:picLocks noChangeAspect="1" noChangeArrowheads="1"/>
          </p:cNvPicPr>
          <p:nvPr/>
        </p:nvPicPr>
        <p:blipFill>
          <a:blip r:embed="rId3" cstate="print"/>
          <a:srcRect/>
          <a:stretch>
            <a:fillRect/>
          </a:stretch>
        </p:blipFill>
        <p:spPr bwMode="auto">
          <a:xfrm>
            <a:off x="3404101" y="4014516"/>
            <a:ext cx="1429156" cy="993502"/>
          </a:xfrm>
          <a:prstGeom prst="rect">
            <a:avLst/>
          </a:prstGeom>
          <a:noFill/>
        </p:spPr>
      </p:pic>
      <p:pic>
        <p:nvPicPr>
          <p:cNvPr id="1028" name="Picture 4" descr="X:\Android App\github-logo.png"/>
          <p:cNvPicPr>
            <a:picLocks noChangeAspect="1" noChangeArrowheads="1"/>
          </p:cNvPicPr>
          <p:nvPr/>
        </p:nvPicPr>
        <p:blipFill>
          <a:blip r:embed="rId4" cstate="print"/>
          <a:srcRect/>
          <a:stretch>
            <a:fillRect/>
          </a:stretch>
        </p:blipFill>
        <p:spPr bwMode="auto">
          <a:xfrm>
            <a:off x="7225939" y="1306285"/>
            <a:ext cx="1134291" cy="1045029"/>
          </a:xfrm>
          <a:prstGeom prst="rect">
            <a:avLst/>
          </a:prstGeom>
          <a:noFill/>
        </p:spPr>
      </p:pic>
      <p:pic>
        <p:nvPicPr>
          <p:cNvPr id="1029" name="Picture 5" descr="X:\Android App\studio-logo.png"/>
          <p:cNvPicPr>
            <a:picLocks noChangeAspect="1" noChangeArrowheads="1"/>
          </p:cNvPicPr>
          <p:nvPr/>
        </p:nvPicPr>
        <p:blipFill>
          <a:blip r:embed="rId5" cstate="print"/>
          <a:srcRect/>
          <a:stretch>
            <a:fillRect/>
          </a:stretch>
        </p:blipFill>
        <p:spPr bwMode="auto">
          <a:xfrm>
            <a:off x="3151052" y="1981199"/>
            <a:ext cx="1434012" cy="1075509"/>
          </a:xfrm>
          <a:prstGeom prst="rect">
            <a:avLst/>
          </a:prstGeom>
          <a:noFill/>
        </p:spPr>
      </p:pic>
      <p:pic>
        <p:nvPicPr>
          <p:cNvPr id="1030" name="Picture 6" descr="X:\Android App\WebRTC_Logo.png"/>
          <p:cNvPicPr>
            <a:picLocks noChangeAspect="1" noChangeArrowheads="1"/>
          </p:cNvPicPr>
          <p:nvPr/>
        </p:nvPicPr>
        <p:blipFill>
          <a:blip r:embed="rId6" cstate="print"/>
          <a:srcRect/>
          <a:stretch>
            <a:fillRect/>
          </a:stretch>
        </p:blipFill>
        <p:spPr bwMode="auto">
          <a:xfrm>
            <a:off x="6064976" y="2820762"/>
            <a:ext cx="1785801" cy="1250061"/>
          </a:xfrm>
          <a:prstGeom prst="rect">
            <a:avLst/>
          </a:prstGeom>
          <a:noFill/>
        </p:spPr>
      </p:pic>
      <p:pic>
        <p:nvPicPr>
          <p:cNvPr id="1031" name="Picture 7" descr="X:\Android App\facebook sdk_28bd9b7c-4b0a-4a95-ba3f-eae6425f5a08.jpg"/>
          <p:cNvPicPr>
            <a:picLocks noChangeAspect="1" noChangeArrowheads="1"/>
          </p:cNvPicPr>
          <p:nvPr/>
        </p:nvPicPr>
        <p:blipFill>
          <a:blip r:embed="rId7" cstate="print"/>
          <a:srcRect/>
          <a:stretch>
            <a:fillRect/>
          </a:stretch>
        </p:blipFill>
        <p:spPr bwMode="auto">
          <a:xfrm>
            <a:off x="9170125" y="2626541"/>
            <a:ext cx="1209947" cy="756739"/>
          </a:xfrm>
          <a:prstGeom prst="rect">
            <a:avLst/>
          </a:prstGeom>
          <a:noFill/>
        </p:spPr>
      </p:pic>
      <p:pic>
        <p:nvPicPr>
          <p:cNvPr id="1032" name="Picture 8" descr="X:\Android App\cdn.appleweblog.com.files.2010.08.google-api-for-iphone-sdk.jpg"/>
          <p:cNvPicPr>
            <a:picLocks noChangeAspect="1" noChangeArrowheads="1"/>
          </p:cNvPicPr>
          <p:nvPr/>
        </p:nvPicPr>
        <p:blipFill>
          <a:blip r:embed="rId8" cstate="print"/>
          <a:srcRect/>
          <a:stretch>
            <a:fillRect/>
          </a:stretch>
        </p:blipFill>
        <p:spPr bwMode="auto">
          <a:xfrm>
            <a:off x="8740866" y="4676502"/>
            <a:ext cx="1069340" cy="1077895"/>
          </a:xfrm>
          <a:prstGeom prst="rect">
            <a:avLst/>
          </a:prstGeom>
          <a:noFill/>
        </p:spPr>
      </p:pic>
    </p:spTree>
    <p:extLst>
      <p:ext uri="{BB962C8B-B14F-4D97-AF65-F5344CB8AC3E}">
        <p14:creationId xmlns="" xmlns:p14="http://schemas.microsoft.com/office/powerpoint/2010/main" val="2548082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Android Studio</a:t>
            </a:r>
          </a:p>
        </p:txBody>
      </p:sp>
      <p:pic>
        <p:nvPicPr>
          <p:cNvPr id="2050" name="Picture 2" descr="X:\Android App\Capture.JPG"/>
          <p:cNvPicPr>
            <a:picLocks noGrp="1" noChangeAspect="1" noChangeArrowheads="1"/>
          </p:cNvPicPr>
          <p:nvPr>
            <p:ph idx="1"/>
          </p:nvPr>
        </p:nvPicPr>
        <p:blipFill>
          <a:blip r:embed="rId2" cstate="print"/>
          <a:srcRect/>
          <a:stretch>
            <a:fillRect/>
          </a:stretch>
        </p:blipFill>
        <p:spPr bwMode="auto">
          <a:xfrm>
            <a:off x="2630611" y="1441267"/>
            <a:ext cx="8877766" cy="4763589"/>
          </a:xfrm>
          <a:prstGeom prst="rect">
            <a:avLst/>
          </a:prstGeom>
          <a:noFill/>
        </p:spPr>
      </p:pic>
    </p:spTree>
    <p:extLst>
      <p:ext uri="{BB962C8B-B14F-4D97-AF65-F5344CB8AC3E}">
        <p14:creationId xmlns="" xmlns:p14="http://schemas.microsoft.com/office/powerpoint/2010/main" val="2815860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Version Control : </a:t>
            </a:r>
            <a:r>
              <a:rPr lang="en-US" sz="4000" b="1" dirty="0" err="1">
                <a:solidFill>
                  <a:schemeClr val="accent6">
                    <a:lumMod val="75000"/>
                  </a:schemeClr>
                </a:solidFill>
                <a:latin typeface="Times New Roman" panose="02020603050405020304" pitchFamily="18" charset="0"/>
                <a:cs typeface="Times New Roman" panose="02020603050405020304" pitchFamily="18" charset="0"/>
              </a:rPr>
              <a:t>Github</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122" name="Picture 2" descr="X:\Android App\image (1).png"/>
          <p:cNvPicPr>
            <a:picLocks noChangeAspect="1" noChangeArrowheads="1"/>
          </p:cNvPicPr>
          <p:nvPr/>
        </p:nvPicPr>
        <p:blipFill>
          <a:blip r:embed="rId2" cstate="print"/>
          <a:srcRect/>
          <a:stretch>
            <a:fillRect/>
          </a:stretch>
        </p:blipFill>
        <p:spPr bwMode="auto">
          <a:xfrm>
            <a:off x="3028354" y="1619795"/>
            <a:ext cx="8097118" cy="4552406"/>
          </a:xfrm>
          <a:prstGeom prst="rect">
            <a:avLst/>
          </a:prstGeom>
          <a:noFill/>
        </p:spPr>
      </p:pic>
    </p:spTree>
    <p:extLst>
      <p:ext uri="{BB962C8B-B14F-4D97-AF65-F5344CB8AC3E}">
        <p14:creationId xmlns="" xmlns:p14="http://schemas.microsoft.com/office/powerpoint/2010/main" val="276483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Backend  : AWS</a:t>
            </a:r>
          </a:p>
        </p:txBody>
      </p:sp>
      <p:sp>
        <p:nvSpPr>
          <p:cNvPr id="5" name="Content Placeholder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Why AWS ?</a:t>
            </a:r>
          </a:p>
          <a:p>
            <a:pPr lvl="1"/>
            <a:r>
              <a:rPr lang="en-US" dirty="0" smtClean="0"/>
              <a:t>Has been around for a much longer time than Microsoft azure</a:t>
            </a:r>
          </a:p>
          <a:p>
            <a:pPr lvl="1"/>
            <a:r>
              <a:rPr lang="en-US" dirty="0" smtClean="0"/>
              <a:t>S3 provides more than sufficient storage and traffic for our app</a:t>
            </a:r>
          </a:p>
          <a:p>
            <a:pPr lvl="1"/>
            <a:r>
              <a:rPr lang="en-US" dirty="0" smtClean="0"/>
              <a:t>No Fee for 12 months</a:t>
            </a:r>
          </a:p>
        </p:txBody>
      </p:sp>
      <p:pic>
        <p:nvPicPr>
          <p:cNvPr id="7" name="Picture 2" descr="X:\Android App\AWS.png"/>
          <p:cNvPicPr>
            <a:picLocks noChangeAspect="1" noChangeArrowheads="1"/>
          </p:cNvPicPr>
          <p:nvPr/>
        </p:nvPicPr>
        <p:blipFill>
          <a:blip r:embed="rId2" cstate="print"/>
          <a:stretch>
            <a:fillRect/>
          </a:stretch>
        </p:blipFill>
        <p:spPr bwMode="auto">
          <a:xfrm>
            <a:off x="4911637" y="1895480"/>
            <a:ext cx="6566853" cy="1592303"/>
          </a:xfrm>
          <a:prstGeom prst="rect">
            <a:avLst/>
          </a:prstGeom>
          <a:noFill/>
        </p:spPr>
      </p:pic>
    </p:spTree>
    <p:extLst>
      <p:ext uri="{BB962C8B-B14F-4D97-AF65-F5344CB8AC3E}">
        <p14:creationId xmlns="" xmlns:p14="http://schemas.microsoft.com/office/powerpoint/2010/main" val="3822137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Sprint Tool : Visual Studio</a:t>
            </a:r>
          </a:p>
        </p:txBody>
      </p:sp>
      <p:pic>
        <p:nvPicPr>
          <p:cNvPr id="6" name="Picture 2" descr="X:\Android App\Capture1.JPG"/>
          <p:cNvPicPr>
            <a:picLocks noChangeAspect="1" noChangeArrowheads="1"/>
          </p:cNvPicPr>
          <p:nvPr/>
        </p:nvPicPr>
        <p:blipFill>
          <a:blip r:embed="rId2" cstate="print"/>
          <a:srcRect/>
          <a:stretch>
            <a:fillRect/>
          </a:stretch>
        </p:blipFill>
        <p:spPr bwMode="auto">
          <a:xfrm>
            <a:off x="2795451" y="1867989"/>
            <a:ext cx="8282718" cy="4101737"/>
          </a:xfrm>
          <a:prstGeom prst="rect">
            <a:avLst/>
          </a:prstGeom>
          <a:noFill/>
        </p:spPr>
      </p:pic>
    </p:spTree>
    <p:extLst>
      <p:ext uri="{BB962C8B-B14F-4D97-AF65-F5344CB8AC3E}">
        <p14:creationId xmlns="" xmlns:p14="http://schemas.microsoft.com/office/powerpoint/2010/main" val="2611302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cdn.redmondpie.com/wp-content/uploads/2015/08/Android-6.0-Marshmallow-main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61491" y="466415"/>
            <a:ext cx="2736481" cy="1596280"/>
          </a:xfrm>
          <a:prstGeom prst="rect">
            <a:avLst/>
          </a:prstGeom>
          <a:noFill/>
          <a:extLst>
            <a:ext uri="{909E8E84-426E-40DD-AFC4-6F175D3DCCD1}">
              <a14:hiddenFill xmlns="" xmlns:a14="http://schemas.microsoft.com/office/drawing/2010/main">
                <a:solidFill>
                  <a:srgbClr val="FFFFFF"/>
                </a:solidFill>
              </a14:hiddenFill>
            </a:ext>
          </a:extLst>
        </p:spPr>
      </p:pic>
      <p:pic>
        <p:nvPicPr>
          <p:cNvPr id="22534" name="Picture 6" descr="http://android.pk/images/android-4-icecreamsandwich-sb.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61491" y="4303951"/>
            <a:ext cx="2736481" cy="255404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Up Arrow 3"/>
          <p:cNvSpPr/>
          <p:nvPr/>
        </p:nvSpPr>
        <p:spPr>
          <a:xfrm>
            <a:off x="6018028" y="2062695"/>
            <a:ext cx="637953" cy="2073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144449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What have we done so far &amp; what is our plan :</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graphicFrame>
        <p:nvGraphicFramePr>
          <p:cNvPr id="5" name="内容占位符 4"/>
          <p:cNvGraphicFramePr>
            <a:graphicFrameLocks noGrp="1"/>
          </p:cNvGraphicFramePr>
          <p:nvPr>
            <p:ph idx="1"/>
            <p:extLst>
              <p:ext uri="{D42A27DB-BD31-4B8C-83A1-F6EECF244321}">
                <p14:modId xmlns="" xmlns:p14="http://schemas.microsoft.com/office/powerpoint/2010/main" val="3754531585"/>
              </p:ext>
            </p:extLst>
          </p:nvPr>
        </p:nvGraphicFramePr>
        <p:xfrm>
          <a:off x="2749931" y="2167129"/>
          <a:ext cx="8042276"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www.canon-europe.com/images/Android-logo_tcm13-1232684.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49800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1 Flow</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2589212" y="1629533"/>
            <a:ext cx="8577644" cy="4785756"/>
          </a:xfrm>
          <a:prstGeom prst="rect">
            <a:avLst/>
          </a:prstGeom>
        </p:spPr>
      </p:pic>
      <p:pic>
        <p:nvPicPr>
          <p:cNvPr id="6" name="Picture 2" descr="http://www.canon-europe.com/images/Android-logo_tcm13-1232684.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186160" y="5852160"/>
            <a:ext cx="1005840" cy="100584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03529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App for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Login and Registering features</a:t>
            </a:r>
          </a:p>
          <a:p>
            <a:pPr lvl="1"/>
            <a:r>
              <a:rPr lang="en-IN" sz="2000" dirty="0" smtClean="0"/>
              <a:t>Registering a user with basic sign up credentials.</a:t>
            </a:r>
          </a:p>
          <a:p>
            <a:pPr lvl="1"/>
            <a:r>
              <a:rPr lang="en-IN" sz="2000" dirty="0" smtClean="0"/>
              <a:t>Login using the </a:t>
            </a:r>
            <a:r>
              <a:rPr lang="en-IN" sz="2000" dirty="0" err="1" smtClean="0"/>
              <a:t>userId</a:t>
            </a:r>
            <a:r>
              <a:rPr lang="en-IN" sz="2000" dirty="0" smtClean="0"/>
              <a:t> and the password.</a:t>
            </a:r>
          </a:p>
          <a:p>
            <a:pPr lvl="1"/>
            <a:r>
              <a:rPr lang="en-IN" sz="2000" dirty="0" smtClean="0"/>
              <a:t>Login using </a:t>
            </a:r>
            <a:r>
              <a:rPr lang="en-IN" sz="2000" dirty="0" err="1" smtClean="0"/>
              <a:t>Facebook</a:t>
            </a:r>
            <a:r>
              <a:rPr lang="en-IN" sz="2000" dirty="0" smtClean="0"/>
              <a:t> and Gmail account.</a:t>
            </a:r>
          </a:p>
          <a:p>
            <a:pPr lvl="1">
              <a:buNone/>
            </a:pPr>
            <a:r>
              <a:rPr lang="en-IN" sz="2000" dirty="0" smtClean="0"/>
              <a:t> </a:t>
            </a:r>
          </a:p>
          <a:p>
            <a:r>
              <a:rPr lang="en-IN" dirty="0" smtClean="0"/>
              <a:t>Database </a:t>
            </a:r>
          </a:p>
          <a:p>
            <a:pPr lvl="1"/>
            <a:r>
              <a:rPr lang="en-IN" sz="2000" dirty="0" smtClean="0"/>
              <a:t>Android studio inbuilt database ‘SQL </a:t>
            </a:r>
            <a:r>
              <a:rPr lang="en-IN" sz="2000" dirty="0" err="1" smtClean="0"/>
              <a:t>Lite</a:t>
            </a:r>
            <a:r>
              <a:rPr lang="en-IN" sz="2000" dirty="0" smtClean="0"/>
              <a:t>’</a:t>
            </a:r>
          </a:p>
          <a:p>
            <a:pPr lvl="1">
              <a:buNone/>
            </a:pPr>
            <a:endParaRPr lang="en-IN" sz="2000" dirty="0" smtClean="0"/>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585523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(Tentative)</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59653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3" y="0"/>
            <a:ext cx="10946828" cy="1280890"/>
          </a:xfrm>
        </p:spPr>
        <p:txBody>
          <a:bodyPr vert="horz" lIns="91440" tIns="45720" rIns="91440" bIns="45720" rtlCol="0" anchor="t">
            <a:noAutofit/>
          </a:bodyPr>
          <a:lstStyle/>
          <a:p>
            <a:pPr algn="ctr"/>
            <a:r>
              <a:rPr lang="en-US" sz="4000" b="1" dirty="0">
                <a:solidFill>
                  <a:schemeClr val="accent6">
                    <a:lumMod val="75000"/>
                  </a:schemeClr>
                </a:solidFill>
                <a:latin typeface="Times New Roman" panose="02020603050405020304" pitchFamily="18" charset="0"/>
                <a:cs typeface="Times New Roman" panose="02020603050405020304" pitchFamily="18" charset="0"/>
              </a:rPr>
              <a:t>App Demo :</a:t>
            </a:r>
          </a:p>
        </p:txBody>
      </p:sp>
      <p:sp>
        <p:nvSpPr>
          <p:cNvPr id="9" name="Content Placeholder 2"/>
          <p:cNvSpPr txBox="1">
            <a:spLocks/>
          </p:cNvSpPr>
          <p:nvPr/>
        </p:nvSpPr>
        <p:spPr>
          <a:xfrm>
            <a:off x="6523181" y="1842232"/>
            <a:ext cx="4263840" cy="34551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000" dirty="0" smtClean="0"/>
          </a:p>
          <a:p>
            <a:r>
              <a:rPr lang="en-US" sz="2000" dirty="0" smtClean="0"/>
              <a:t>Facebook and google accounts are already configured in this mobile, if otherwise then these logins direct to Facebook/</a:t>
            </a:r>
            <a:r>
              <a:rPr lang="en-US" sz="2000" dirty="0"/>
              <a:t>G</a:t>
            </a:r>
            <a:r>
              <a:rPr lang="en-US" sz="2000" dirty="0" smtClean="0"/>
              <a:t>oogle login page for authentication. </a:t>
            </a:r>
            <a:br>
              <a:rPr lang="en-US" sz="2000" dirty="0" smtClean="0"/>
            </a:br>
            <a:endParaRPr lang="en-US" sz="2000" dirty="0"/>
          </a:p>
        </p:txBody>
      </p:sp>
      <p:sp>
        <p:nvSpPr>
          <p:cNvPr id="5" name="Content Placeholder 4"/>
          <p:cNvSpPr>
            <a:spLocks noGrp="1"/>
          </p:cNvSpPr>
          <p:nvPr>
            <p:ph idx="1"/>
          </p:nvPr>
        </p:nvSpPr>
        <p:spPr/>
        <p:txBody>
          <a:bodyPr/>
          <a:lstStyle/>
          <a:p>
            <a:endParaRPr lang="en-IN"/>
          </a:p>
        </p:txBody>
      </p:sp>
    </p:spTree>
    <p:extLst>
      <p:ext uri="{BB962C8B-B14F-4D97-AF65-F5344CB8AC3E}">
        <p14:creationId xmlns="" xmlns:p14="http://schemas.microsoft.com/office/powerpoint/2010/main" val="3635992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accent4"/>
                </a:solidFill>
              </a:rPr>
              <a:t>User Interface</a:t>
            </a:r>
            <a:endParaRPr lang="en-IN" dirty="0">
              <a:solidFill>
                <a:schemeClr val="accent4"/>
              </a:solidFill>
            </a:endParaRPr>
          </a:p>
        </p:txBody>
      </p:sp>
      <p:sp>
        <p:nvSpPr>
          <p:cNvPr id="3" name="Content Placeholder 2"/>
          <p:cNvSpPr>
            <a:spLocks noGrp="1"/>
          </p:cNvSpPr>
          <p:nvPr>
            <p:ph idx="1"/>
          </p:nvPr>
        </p:nvSpPr>
        <p:spPr>
          <a:xfrm>
            <a:off x="4583832" y="1196752"/>
            <a:ext cx="3826768" cy="1080120"/>
          </a:xfrm>
        </p:spPr>
        <p:txBody>
          <a:bodyPr/>
          <a:lstStyle/>
          <a:p>
            <a:pPr algn="ctr">
              <a:buNone/>
            </a:pPr>
            <a:endParaRPr lang="en-IN" dirty="0" smtClean="0"/>
          </a:p>
          <a:p>
            <a:pPr algn="ctr">
              <a:buNone/>
            </a:pPr>
            <a:r>
              <a:rPr lang="en-IN" sz="2400" b="1" dirty="0" smtClean="0"/>
              <a:t>Where we are currently</a:t>
            </a:r>
            <a:endParaRPr lang="en-IN" sz="2400" b="1" dirty="0"/>
          </a:p>
        </p:txBody>
      </p:sp>
      <p:pic>
        <p:nvPicPr>
          <p:cNvPr id="4100" name="Picture 4" descr="C:\Users\HL\Downloads\Brokenhouse.jpg"/>
          <p:cNvPicPr>
            <a:picLocks noChangeAspect="1" noChangeArrowheads="1"/>
          </p:cNvPicPr>
          <p:nvPr/>
        </p:nvPicPr>
        <p:blipFill>
          <a:blip r:embed="rId3" cstate="print"/>
          <a:srcRect/>
          <a:stretch>
            <a:fillRect/>
          </a:stretch>
        </p:blipFill>
        <p:spPr bwMode="auto">
          <a:xfrm>
            <a:off x="5871168" y="2276872"/>
            <a:ext cx="5078863" cy="3804245"/>
          </a:xfrm>
          <a:prstGeom prst="rect">
            <a:avLst/>
          </a:prstGeom>
          <a:noFill/>
        </p:spPr>
      </p:pic>
      <p:pic>
        <p:nvPicPr>
          <p:cNvPr id="4" name="Pictur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090097" y="2276872"/>
            <a:ext cx="2701360" cy="4322176"/>
          </a:xfrm>
          <a:prstGeom prst="rect">
            <a:avLst/>
          </a:prstGeom>
        </p:spPr>
      </p:pic>
      <p:pic>
        <p:nvPicPr>
          <p:cNvPr id="8" name="Picture 2" descr="http://www.canon-europe.com/images/Android-logo_tcm13-123268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69332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781" y="369087"/>
            <a:ext cx="8911687" cy="1280890"/>
          </a:xfrm>
        </p:spPr>
        <p:txBody>
          <a:bodyPr>
            <a:normAutofit/>
          </a:bodyPr>
          <a:lstStyle/>
          <a:p>
            <a:pPr marL="342900" indent="-342900" algn="ctr">
              <a:spcBef>
                <a:spcPts val="1000"/>
              </a:spcBef>
              <a:buClr>
                <a:schemeClr val="accent1"/>
              </a:buClr>
            </a:pPr>
            <a:r>
              <a:rPr lang="en-IN" b="1" dirty="0">
                <a:solidFill>
                  <a:schemeClr val="tx1">
                    <a:lumMod val="75000"/>
                    <a:lumOff val="25000"/>
                  </a:schemeClr>
                </a:solidFill>
                <a:latin typeface="+mn-lt"/>
                <a:ea typeface="+mn-ea"/>
                <a:cs typeface="+mn-cs"/>
              </a:rPr>
              <a:t>What our target is</a:t>
            </a:r>
          </a:p>
        </p:txBody>
      </p:sp>
      <p:pic>
        <p:nvPicPr>
          <p:cNvPr id="5122" name="Picture 2" descr="C:\Users\HL\Downloads\Jitsiss1.png"/>
          <p:cNvPicPr>
            <a:picLocks noChangeAspect="1" noChangeArrowheads="1"/>
          </p:cNvPicPr>
          <p:nvPr/>
        </p:nvPicPr>
        <p:blipFill rotWithShape="1">
          <a:blip r:embed="rId2" cstate="print"/>
          <a:srcRect t="5719" b="7356"/>
          <a:stretch/>
        </p:blipFill>
        <p:spPr bwMode="auto">
          <a:xfrm>
            <a:off x="663541" y="181574"/>
            <a:ext cx="3024336" cy="3154680"/>
          </a:xfrm>
          <a:prstGeom prst="rect">
            <a:avLst/>
          </a:prstGeom>
          <a:noFill/>
        </p:spPr>
      </p:pic>
      <p:pic>
        <p:nvPicPr>
          <p:cNvPr id="5123" name="Picture 3" descr="C:\Users\HL\Downloads\Jitsiss2.png"/>
          <p:cNvPicPr>
            <a:picLocks noChangeAspect="1" noChangeArrowheads="1"/>
          </p:cNvPicPr>
          <p:nvPr/>
        </p:nvPicPr>
        <p:blipFill rotWithShape="1">
          <a:blip r:embed="rId3" cstate="print"/>
          <a:srcRect t="9868" b="-2071"/>
          <a:stretch/>
        </p:blipFill>
        <p:spPr bwMode="auto">
          <a:xfrm>
            <a:off x="5451066" y="1158537"/>
            <a:ext cx="3804665" cy="3054096"/>
          </a:xfrm>
          <a:prstGeom prst="rect">
            <a:avLst/>
          </a:prstGeom>
          <a:noFill/>
        </p:spPr>
      </p:pic>
      <p:pic>
        <p:nvPicPr>
          <p:cNvPr id="5124" name="Picture 4" descr="C:\Users\HL\Downloads\JItsiss3.png"/>
          <p:cNvPicPr>
            <a:picLocks noChangeAspect="1" noChangeArrowheads="1"/>
          </p:cNvPicPr>
          <p:nvPr/>
        </p:nvPicPr>
        <p:blipFill rotWithShape="1">
          <a:blip r:embed="rId4" cstate="print"/>
          <a:srcRect l="22309" t="11205" r="16887" b="6617"/>
          <a:stretch/>
        </p:blipFill>
        <p:spPr bwMode="auto">
          <a:xfrm>
            <a:off x="2294534" y="3149212"/>
            <a:ext cx="2799980" cy="3412261"/>
          </a:xfrm>
          <a:prstGeom prst="rect">
            <a:avLst/>
          </a:prstGeom>
          <a:noFill/>
        </p:spPr>
      </p:pic>
      <p:pic>
        <p:nvPicPr>
          <p:cNvPr id="5125" name="Picture 5" descr="C:\Users\HL\Downloads\Burj.jpg"/>
          <p:cNvPicPr>
            <a:picLocks noChangeAspect="1" noChangeArrowheads="1"/>
          </p:cNvPicPr>
          <p:nvPr/>
        </p:nvPicPr>
        <p:blipFill>
          <a:blip r:embed="rId5" cstate="print"/>
          <a:srcRect/>
          <a:stretch>
            <a:fillRect/>
          </a:stretch>
        </p:blipFill>
        <p:spPr bwMode="auto">
          <a:xfrm>
            <a:off x="7608168" y="1628800"/>
            <a:ext cx="3010580" cy="4248472"/>
          </a:xfrm>
          <a:prstGeom prst="rect">
            <a:avLst/>
          </a:prstGeom>
          <a:noFill/>
        </p:spPr>
      </p:pic>
      <p:pic>
        <p:nvPicPr>
          <p:cNvPr id="8" name="Picture 2" descr="http://www.canon-europe.com/images/Android-logo_tcm13-1232684.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1163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diamond(in)">
                                      <p:cBhvr>
                                        <p:cTn id="12" dur="20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122"/>
                                        </p:tgtEl>
                                        <p:attrNameLst>
                                          <p:attrName>ppt_x</p:attrName>
                                        </p:attrNameLst>
                                      </p:cBhvr>
                                      <p:tavLst>
                                        <p:tav tm="0">
                                          <p:val>
                                            <p:strVal val="ppt_x"/>
                                          </p:val>
                                        </p:tav>
                                        <p:tav tm="100000">
                                          <p:val>
                                            <p:strVal val="ppt_x"/>
                                          </p:val>
                                        </p:tav>
                                      </p:tavLst>
                                    </p:anim>
                                    <p:anim calcmode="lin" valueType="num">
                                      <p:cBhvr additive="base">
                                        <p:cTn id="23" dur="500"/>
                                        <p:tgtEl>
                                          <p:spTgt spid="5122"/>
                                        </p:tgtEl>
                                        <p:attrNameLst>
                                          <p:attrName>ppt_y</p:attrName>
                                        </p:attrNameLst>
                                      </p:cBhvr>
                                      <p:tavLst>
                                        <p:tav tm="0">
                                          <p:val>
                                            <p:strVal val="ppt_y"/>
                                          </p:val>
                                        </p:tav>
                                        <p:tav tm="100000">
                                          <p:val>
                                            <p:strVal val="1+ppt_h/2"/>
                                          </p:val>
                                        </p:tav>
                                      </p:tavLst>
                                    </p:anim>
                                    <p:set>
                                      <p:cBhvr>
                                        <p:cTn id="24" dur="1" fill="hold">
                                          <p:stCondLst>
                                            <p:cond delay="499"/>
                                          </p:stCondLst>
                                        </p:cTn>
                                        <p:tgtEl>
                                          <p:spTgt spid="51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123"/>
                                        </p:tgtEl>
                                        <p:attrNameLst>
                                          <p:attrName>style.visibility</p:attrName>
                                        </p:attrNameLst>
                                      </p:cBhvr>
                                      <p:to>
                                        <p:strVal val="visible"/>
                                      </p:to>
                                    </p:set>
                                    <p:anim calcmode="lin" valueType="num">
                                      <p:cBhvr additive="base">
                                        <p:cTn id="29" dur="500" fill="hold"/>
                                        <p:tgtEl>
                                          <p:spTgt spid="5123"/>
                                        </p:tgtEl>
                                        <p:attrNameLst>
                                          <p:attrName>ppt_x</p:attrName>
                                        </p:attrNameLst>
                                      </p:cBhvr>
                                      <p:tavLst>
                                        <p:tav tm="0">
                                          <p:val>
                                            <p:strVal val="#ppt_x"/>
                                          </p:val>
                                        </p:tav>
                                        <p:tav tm="100000">
                                          <p:val>
                                            <p:strVal val="#ppt_x"/>
                                          </p:val>
                                        </p:tav>
                                      </p:tavLst>
                                    </p:anim>
                                    <p:anim calcmode="lin" valueType="num">
                                      <p:cBhvr additive="base">
                                        <p:cTn id="3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5123"/>
                                        </p:tgtEl>
                                        <p:attrNameLst>
                                          <p:attrName>ppt_x</p:attrName>
                                        </p:attrNameLst>
                                      </p:cBhvr>
                                      <p:tavLst>
                                        <p:tav tm="0">
                                          <p:val>
                                            <p:strVal val="ppt_x"/>
                                          </p:val>
                                        </p:tav>
                                        <p:tav tm="100000">
                                          <p:val>
                                            <p:strVal val="ppt_x"/>
                                          </p:val>
                                        </p:tav>
                                      </p:tavLst>
                                    </p:anim>
                                    <p:anim calcmode="lin" valueType="num">
                                      <p:cBhvr additive="base">
                                        <p:cTn id="35" dur="500"/>
                                        <p:tgtEl>
                                          <p:spTgt spid="5123"/>
                                        </p:tgtEl>
                                        <p:attrNameLst>
                                          <p:attrName>ppt_y</p:attrName>
                                        </p:attrNameLst>
                                      </p:cBhvr>
                                      <p:tavLst>
                                        <p:tav tm="0">
                                          <p:val>
                                            <p:strVal val="ppt_y"/>
                                          </p:val>
                                        </p:tav>
                                        <p:tav tm="100000">
                                          <p:val>
                                            <p:strVal val="1+ppt_h/2"/>
                                          </p:val>
                                        </p:tav>
                                      </p:tavLst>
                                    </p:anim>
                                    <p:set>
                                      <p:cBhvr>
                                        <p:cTn id="36" dur="1" fill="hold">
                                          <p:stCondLst>
                                            <p:cond delay="499"/>
                                          </p:stCondLst>
                                        </p:cTn>
                                        <p:tgtEl>
                                          <p:spTgt spid="51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24"/>
                                        </p:tgtEl>
                                        <p:attrNameLst>
                                          <p:attrName>style.visibility</p:attrName>
                                        </p:attrNameLst>
                                      </p:cBhvr>
                                      <p:to>
                                        <p:strVal val="visible"/>
                                      </p:to>
                                    </p:set>
                                    <p:anim calcmode="lin" valueType="num">
                                      <p:cBhvr additive="base">
                                        <p:cTn id="41" dur="500" fill="hold"/>
                                        <p:tgtEl>
                                          <p:spTgt spid="5124"/>
                                        </p:tgtEl>
                                        <p:attrNameLst>
                                          <p:attrName>ppt_x</p:attrName>
                                        </p:attrNameLst>
                                      </p:cBhvr>
                                      <p:tavLst>
                                        <p:tav tm="0">
                                          <p:val>
                                            <p:strVal val="#ppt_x"/>
                                          </p:val>
                                        </p:tav>
                                        <p:tav tm="100000">
                                          <p:val>
                                            <p:strVal val="#ppt_x"/>
                                          </p:val>
                                        </p:tav>
                                      </p:tavLst>
                                    </p:anim>
                                    <p:anim calcmode="lin" valueType="num">
                                      <p:cBhvr additive="base">
                                        <p:cTn id="4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3" y="624110"/>
            <a:ext cx="11294300" cy="1280890"/>
          </a:xfrm>
        </p:spPr>
        <p:txBody>
          <a:bodyPr vert="horz" lIns="91440" tIns="45720" rIns="91440" bIns="45720" rtlCol="0" anchor="t">
            <a:normAutofit/>
          </a:bodyPr>
          <a:lstStyle/>
          <a:p>
            <a:pPr algn="ctr"/>
            <a:r>
              <a:rPr lang="en-US" b="1" dirty="0">
                <a:solidFill>
                  <a:schemeClr val="accent4"/>
                </a:solidFill>
              </a:rPr>
              <a:t>Thank you !</a:t>
            </a:r>
          </a:p>
        </p:txBody>
      </p:sp>
      <p:sp>
        <p:nvSpPr>
          <p:cNvPr id="3" name="Content Placeholder 2"/>
          <p:cNvSpPr>
            <a:spLocks noGrp="1"/>
          </p:cNvSpPr>
          <p:nvPr>
            <p:ph idx="1"/>
          </p:nvPr>
        </p:nvSpPr>
        <p:spPr>
          <a:xfrm>
            <a:off x="210312" y="2133600"/>
            <a:ext cx="11294300" cy="3777622"/>
          </a:xfrm>
        </p:spPr>
        <p:txBody>
          <a:bodyPr/>
          <a:lstStyle/>
          <a:p>
            <a:pPr algn="ctr"/>
            <a:endParaRPr lang="en-US" dirty="0" smtClean="0"/>
          </a:p>
          <a:p>
            <a:pPr algn="ctr"/>
            <a:endParaRPr lang="en-US" dirty="0"/>
          </a:p>
          <a:p>
            <a:pPr algn="ctr"/>
            <a:endParaRPr lang="en-US" dirty="0" smtClean="0"/>
          </a:p>
          <a:p>
            <a:pPr marL="0" indent="0" algn="ctr">
              <a:buNone/>
            </a:pPr>
            <a:r>
              <a:rPr lang="en-US" sz="7200" b="1" dirty="0" smtClean="0"/>
              <a:t>Q&amp;A</a:t>
            </a:r>
            <a:endParaRPr lang="en-US" b="1" dirty="0"/>
          </a:p>
        </p:txBody>
      </p:sp>
      <p:pic>
        <p:nvPicPr>
          <p:cNvPr id="4098"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0144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a:t>
            </a:r>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tentative targets decided in Sprint 1</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59653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2 </a:t>
            </a:r>
            <a:b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Step 1</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750422"/>
            <a:ext cx="8042276" cy="3913237"/>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IN" altLang="zh-CN" sz="3200" dirty="0" smtClean="0"/>
              <a:t>Encountered Performance issues</a:t>
            </a:r>
          </a:p>
          <a:p>
            <a:pPr>
              <a:buNone/>
            </a:pPr>
            <a:r>
              <a:rPr kumimoji="1" lang="en-IN" altLang="zh-CN" sz="3200" dirty="0" smtClean="0"/>
              <a:t>	</a:t>
            </a:r>
          </a:p>
          <a:p>
            <a:pPr>
              <a:buNone/>
            </a:pPr>
            <a:endParaRPr kumimoji="1" lang="en-IN" altLang="zh-CN" sz="3200" dirty="0" smtClean="0"/>
          </a:p>
          <a:p>
            <a:pPr>
              <a:buNone/>
            </a:pP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59653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864" y="597984"/>
            <a:ext cx="7334846" cy="851993"/>
          </a:xfrm>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System Architecture</a:t>
            </a:r>
            <a:endParaRPr lang="en-IN" dirty="0"/>
          </a:p>
        </p:txBody>
      </p:sp>
      <p:pic>
        <p:nvPicPr>
          <p:cNvPr id="4" name="Picture 3"/>
          <p:cNvPicPr/>
          <p:nvPr/>
        </p:nvPicPr>
        <p:blipFill>
          <a:blip r:embed="rId2" cstate="print"/>
          <a:srcRect/>
          <a:stretch>
            <a:fillRect/>
          </a:stretch>
        </p:blipFill>
        <p:spPr bwMode="auto">
          <a:xfrm>
            <a:off x="5850028" y="2540725"/>
            <a:ext cx="2190115" cy="1828800"/>
          </a:xfrm>
          <a:prstGeom prst="rect">
            <a:avLst/>
          </a:prstGeom>
          <a:noFill/>
          <a:ln w="9525">
            <a:noFill/>
            <a:miter lim="800000"/>
            <a:headEnd/>
            <a:tailEnd/>
          </a:ln>
        </p:spPr>
      </p:pic>
      <p:sp>
        <p:nvSpPr>
          <p:cNvPr id="1026" name="AutoShape 2"/>
          <p:cNvSpPr>
            <a:spLocks noChangeArrowheads="1"/>
          </p:cNvSpPr>
          <p:nvPr/>
        </p:nvSpPr>
        <p:spPr bwMode="auto">
          <a:xfrm>
            <a:off x="1812108" y="1832427"/>
            <a:ext cx="2563949" cy="3562531"/>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1027" name="Text Box 3"/>
          <p:cNvSpPr txBox="1">
            <a:spLocks noChangeArrowheads="1"/>
          </p:cNvSpPr>
          <p:nvPr/>
        </p:nvSpPr>
        <p:spPr bwMode="auto">
          <a:xfrm>
            <a:off x="2098856" y="2067378"/>
            <a:ext cx="1986990" cy="959237"/>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BU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SERVICES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Text Box 6"/>
          <p:cNvSpPr txBox="1">
            <a:spLocks noChangeArrowheads="1"/>
          </p:cNvSpPr>
          <p:nvPr/>
        </p:nvSpPr>
        <p:spPr bwMode="auto">
          <a:xfrm>
            <a:off x="2097042" y="3192825"/>
            <a:ext cx="1573621" cy="477837"/>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Register User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1" name="Text Box 7"/>
          <p:cNvSpPr txBox="1">
            <a:spLocks noChangeArrowheads="1"/>
          </p:cNvSpPr>
          <p:nvPr/>
        </p:nvSpPr>
        <p:spPr bwMode="auto">
          <a:xfrm>
            <a:off x="2097042" y="3758202"/>
            <a:ext cx="1612809" cy="4349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Text Box 8"/>
          <p:cNvSpPr txBox="1">
            <a:spLocks noChangeArrowheads="1"/>
          </p:cNvSpPr>
          <p:nvPr/>
        </p:nvSpPr>
        <p:spPr bwMode="auto">
          <a:xfrm>
            <a:off x="2097042" y="4305028"/>
            <a:ext cx="1612809" cy="3714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Add Contact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Text Box 10"/>
          <p:cNvSpPr txBox="1">
            <a:spLocks noChangeArrowheads="1"/>
          </p:cNvSpPr>
          <p:nvPr/>
        </p:nvSpPr>
        <p:spPr bwMode="auto">
          <a:xfrm>
            <a:off x="2097042" y="4749029"/>
            <a:ext cx="1612900" cy="423862"/>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Delete Contact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ounded Rectangle 14"/>
          <p:cNvSpPr/>
          <p:nvPr/>
        </p:nvSpPr>
        <p:spPr>
          <a:xfrm>
            <a:off x="3017521" y="1606731"/>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1</a:t>
            </a:r>
            <a:endParaRPr lang="en-IN" sz="1100" b="1" dirty="0">
              <a:solidFill>
                <a:schemeClr val="tx1"/>
              </a:solidFill>
              <a:latin typeface="Times New Roman" pitchFamily="18" charset="0"/>
              <a:cs typeface="Times New Roman" pitchFamily="18" charset="0"/>
            </a:endParaRPr>
          </a:p>
        </p:txBody>
      </p:sp>
      <p:sp>
        <p:nvSpPr>
          <p:cNvPr id="1035" name="Text Box 11"/>
          <p:cNvSpPr txBox="1">
            <a:spLocks noChangeArrowheads="1"/>
          </p:cNvSpPr>
          <p:nvPr/>
        </p:nvSpPr>
        <p:spPr bwMode="auto">
          <a:xfrm>
            <a:off x="9158923" y="2052774"/>
            <a:ext cx="2241550" cy="1189038"/>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JITSI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0" i="0" u="none" strike="noStrike" cap="none" normalizeH="0" baseline="0" dirty="0" smtClean="0">
                <a:ln>
                  <a:noFill/>
                </a:ln>
                <a:solidFill>
                  <a:schemeClr val="tx1"/>
                </a:solidFill>
                <a:effectLst/>
                <a:latin typeface="Times New Roman" pitchFamily="18" charset="0"/>
                <a:cs typeface="Arial" pitchFamily="34" charset="0"/>
              </a:rPr>
              <a:t>  Video Bridge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Text Box 11"/>
          <p:cNvSpPr txBox="1">
            <a:spLocks noChangeArrowheads="1"/>
          </p:cNvSpPr>
          <p:nvPr/>
        </p:nvSpPr>
        <p:spPr bwMode="auto">
          <a:xfrm>
            <a:off x="4820193" y="5721215"/>
            <a:ext cx="2024743" cy="959237"/>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DATABASE</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1" name="Rounded Rectangle 20"/>
          <p:cNvSpPr/>
          <p:nvPr/>
        </p:nvSpPr>
        <p:spPr>
          <a:xfrm>
            <a:off x="6104713" y="5425440"/>
            <a:ext cx="657496" cy="39624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RDS</a:t>
            </a:r>
            <a:endParaRPr lang="en-IN" sz="1100" b="1" dirty="0">
              <a:solidFill>
                <a:schemeClr val="tx1"/>
              </a:solidFill>
              <a:latin typeface="Times New Roman" pitchFamily="18" charset="0"/>
              <a:cs typeface="Times New Roman" pitchFamily="18" charset="0"/>
            </a:endParaRPr>
          </a:p>
        </p:txBody>
      </p:sp>
      <p:sp>
        <p:nvSpPr>
          <p:cNvPr id="22" name="Rounded Rectangle 21"/>
          <p:cNvSpPr/>
          <p:nvPr/>
        </p:nvSpPr>
        <p:spPr>
          <a:xfrm>
            <a:off x="10119360" y="1733005"/>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2</a:t>
            </a:r>
            <a:endParaRPr lang="en-IN" sz="1100" b="1" dirty="0">
              <a:solidFill>
                <a:schemeClr val="tx1"/>
              </a:solidFill>
              <a:latin typeface="Times New Roman" pitchFamily="18" charset="0"/>
              <a:cs typeface="Times New Roman" pitchFamily="18" charset="0"/>
            </a:endParaRPr>
          </a:p>
        </p:txBody>
      </p:sp>
      <p:cxnSp>
        <p:nvCxnSpPr>
          <p:cNvPr id="29" name="Straight Arrow Connector 28"/>
          <p:cNvCxnSpPr/>
          <p:nvPr/>
        </p:nvCxnSpPr>
        <p:spPr>
          <a:xfrm>
            <a:off x="8125097" y="2717074"/>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085909" y="3030583"/>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632960" y="3065417"/>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646023" y="3574869"/>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892732" y="5551715"/>
            <a:ext cx="744583" cy="4833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587932" y="5664926"/>
            <a:ext cx="997131" cy="696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25097" y="2129246"/>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Video Call</a:t>
            </a:r>
            <a:endParaRPr lang="en-IN" dirty="0">
              <a:latin typeface="Times New Roman" pitchFamily="18" charset="0"/>
              <a:cs typeface="Times New Roman" pitchFamily="18" charset="0"/>
            </a:endParaRPr>
          </a:p>
        </p:txBody>
      </p:sp>
      <p:sp>
        <p:nvSpPr>
          <p:cNvPr id="55" name="TextBox 54"/>
          <p:cNvSpPr txBox="1"/>
          <p:nvPr/>
        </p:nvSpPr>
        <p:spPr>
          <a:xfrm>
            <a:off x="4515395" y="2333897"/>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6" name="Picture 12" descr="C:\Users\HL\Downloads\database-parts.jpg"/>
          <p:cNvPicPr>
            <a:picLocks noChangeAspect="1" noChangeArrowheads="1"/>
          </p:cNvPicPr>
          <p:nvPr/>
        </p:nvPicPr>
        <p:blipFill>
          <a:blip r:embed="rId3" cstate="print"/>
          <a:srcRect/>
          <a:stretch>
            <a:fillRect/>
          </a:stretch>
        </p:blipFill>
        <p:spPr bwMode="auto">
          <a:xfrm>
            <a:off x="7014754" y="5455921"/>
            <a:ext cx="1402079" cy="1402079"/>
          </a:xfrm>
          <a:prstGeom prst="rect">
            <a:avLst/>
          </a:prstGeom>
          <a:noFill/>
        </p:spPr>
      </p:pic>
      <p:sp>
        <p:nvSpPr>
          <p:cNvPr id="58" name="TextBox 57"/>
          <p:cNvSpPr txBox="1"/>
          <p:nvPr/>
        </p:nvSpPr>
        <p:spPr>
          <a:xfrm>
            <a:off x="3296195" y="5885098"/>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7" name="Picture 13" descr="C:\Users\HL\Downloads\videobridge.png"/>
          <p:cNvPicPr>
            <a:picLocks noChangeAspect="1" noChangeArrowheads="1"/>
          </p:cNvPicPr>
          <p:nvPr/>
        </p:nvPicPr>
        <p:blipFill>
          <a:blip r:embed="rId4" cstate="print"/>
          <a:srcRect/>
          <a:stretch>
            <a:fillRect/>
          </a:stretch>
        </p:blipFill>
        <p:spPr bwMode="auto">
          <a:xfrm>
            <a:off x="6879770" y="2899953"/>
            <a:ext cx="4598128" cy="20116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diamond(in)">
                                      <p:cBhvr>
                                        <p:cTn id="18" dur="2000"/>
                                        <p:tgtEl>
                                          <p:spTgt spid="1026"/>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diamond(in)">
                                      <p:cBhvr>
                                        <p:cTn id="21" dur="2000"/>
                                        <p:tgtEl>
                                          <p:spTgt spid="10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30"/>
                                        </p:tgtEl>
                                        <p:attrNameLst>
                                          <p:attrName>style.visibility</p:attrName>
                                        </p:attrNameLst>
                                      </p:cBhvr>
                                      <p:to>
                                        <p:strVal val="visible"/>
                                      </p:to>
                                    </p:set>
                                    <p:anim calcmode="lin" valueType="num">
                                      <p:cBhvr additive="base">
                                        <p:cTn id="26" dur="1000" fill="hold"/>
                                        <p:tgtEl>
                                          <p:spTgt spid="1030"/>
                                        </p:tgtEl>
                                        <p:attrNameLst>
                                          <p:attrName>ppt_x</p:attrName>
                                        </p:attrNameLst>
                                      </p:cBhvr>
                                      <p:tavLst>
                                        <p:tav tm="0">
                                          <p:val>
                                            <p:strVal val="0-#ppt_w/2"/>
                                          </p:val>
                                        </p:tav>
                                        <p:tav tm="100000">
                                          <p:val>
                                            <p:strVal val="#ppt_x"/>
                                          </p:val>
                                        </p:tav>
                                      </p:tavLst>
                                    </p:anim>
                                    <p:anim calcmode="lin" valueType="num">
                                      <p:cBhvr additive="base">
                                        <p:cTn id="27" dur="10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031"/>
                                        </p:tgtEl>
                                        <p:attrNameLst>
                                          <p:attrName>style.visibility</p:attrName>
                                        </p:attrNameLst>
                                      </p:cBhvr>
                                      <p:to>
                                        <p:strVal val="visible"/>
                                      </p:to>
                                    </p:set>
                                    <p:anim calcmode="lin" valueType="num">
                                      <p:cBhvr additive="base">
                                        <p:cTn id="32" dur="500" fill="hold"/>
                                        <p:tgtEl>
                                          <p:spTgt spid="1031"/>
                                        </p:tgtEl>
                                        <p:attrNameLst>
                                          <p:attrName>ppt_x</p:attrName>
                                        </p:attrNameLst>
                                      </p:cBhvr>
                                      <p:tavLst>
                                        <p:tav tm="0">
                                          <p:val>
                                            <p:strVal val="0-#ppt_w/2"/>
                                          </p:val>
                                        </p:tav>
                                        <p:tav tm="100000">
                                          <p:val>
                                            <p:strVal val="#ppt_x"/>
                                          </p:val>
                                        </p:tav>
                                      </p:tavLst>
                                    </p:anim>
                                    <p:anim calcmode="lin" valueType="num">
                                      <p:cBhvr additive="base">
                                        <p:cTn id="33"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032"/>
                                        </p:tgtEl>
                                        <p:attrNameLst>
                                          <p:attrName>style.visibility</p:attrName>
                                        </p:attrNameLst>
                                      </p:cBhvr>
                                      <p:to>
                                        <p:strVal val="visible"/>
                                      </p:to>
                                    </p:set>
                                    <p:anim calcmode="lin" valueType="num">
                                      <p:cBhvr additive="base">
                                        <p:cTn id="38" dur="1000" fill="hold"/>
                                        <p:tgtEl>
                                          <p:spTgt spid="1032"/>
                                        </p:tgtEl>
                                        <p:attrNameLst>
                                          <p:attrName>ppt_x</p:attrName>
                                        </p:attrNameLst>
                                      </p:cBhvr>
                                      <p:tavLst>
                                        <p:tav tm="0">
                                          <p:val>
                                            <p:strVal val="0-#ppt_w/2"/>
                                          </p:val>
                                        </p:tav>
                                        <p:tav tm="100000">
                                          <p:val>
                                            <p:strVal val="#ppt_x"/>
                                          </p:val>
                                        </p:tav>
                                      </p:tavLst>
                                    </p:anim>
                                    <p:anim calcmode="lin" valueType="num">
                                      <p:cBhvr additive="base">
                                        <p:cTn id="39" dur="10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034"/>
                                        </p:tgtEl>
                                        <p:attrNameLst>
                                          <p:attrName>style.visibility</p:attrName>
                                        </p:attrNameLst>
                                      </p:cBhvr>
                                      <p:to>
                                        <p:strVal val="visible"/>
                                      </p:to>
                                    </p:set>
                                    <p:anim calcmode="lin" valueType="num">
                                      <p:cBhvr additive="base">
                                        <p:cTn id="44" dur="1000" fill="hold"/>
                                        <p:tgtEl>
                                          <p:spTgt spid="1034"/>
                                        </p:tgtEl>
                                        <p:attrNameLst>
                                          <p:attrName>ppt_x</p:attrName>
                                        </p:attrNameLst>
                                      </p:cBhvr>
                                      <p:tavLst>
                                        <p:tav tm="0">
                                          <p:val>
                                            <p:strVal val="0-#ppt_w/2"/>
                                          </p:val>
                                        </p:tav>
                                        <p:tav tm="100000">
                                          <p:val>
                                            <p:strVal val="#ppt_x"/>
                                          </p:val>
                                        </p:tav>
                                      </p:tavLst>
                                    </p:anim>
                                    <p:anim calcmode="lin" valueType="num">
                                      <p:cBhvr additive="base">
                                        <p:cTn id="45" dur="100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7" grpId="0" animBg="1"/>
      <p:bldP spid="1030" grpId="0" animBg="1"/>
      <p:bldP spid="1031" grpId="0" animBg="1"/>
      <p:bldP spid="1032" grpId="0" animBg="1"/>
      <p:bldP spid="10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Android Client</a:t>
            </a:r>
            <a:endParaRPr lang="en-IN" dirty="0"/>
          </a:p>
        </p:txBody>
      </p:sp>
      <p:pic>
        <p:nvPicPr>
          <p:cNvPr id="2050" name="Picture 2" descr="C:\Users\HL\Downloads\Screenshot_2015-11-04-20-51-26.png"/>
          <p:cNvPicPr>
            <a:picLocks noGrp="1" noChangeAspect="1" noChangeArrowheads="1"/>
          </p:cNvPicPr>
          <p:nvPr>
            <p:ph idx="1"/>
          </p:nvPr>
        </p:nvPicPr>
        <p:blipFill>
          <a:blip r:embed="rId2" cstate="print"/>
          <a:srcRect/>
          <a:stretch>
            <a:fillRect/>
          </a:stretch>
        </p:blipFill>
        <p:spPr bwMode="auto">
          <a:xfrm>
            <a:off x="6844937" y="786407"/>
            <a:ext cx="4981303" cy="5692770"/>
          </a:xfrm>
          <a:prstGeom prst="rect">
            <a:avLst/>
          </a:prstGeom>
          <a:noFill/>
        </p:spPr>
      </p:pic>
      <p:sp>
        <p:nvSpPr>
          <p:cNvPr id="7" name="Content Placeholder 2"/>
          <p:cNvSpPr txBox="1">
            <a:spLocks/>
          </p:cNvSpPr>
          <p:nvPr/>
        </p:nvSpPr>
        <p:spPr>
          <a:xfrm>
            <a:off x="1005841" y="1658983"/>
            <a:ext cx="8931229" cy="380810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rPr>
              <a:t>Login/Signup module</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lang="en-IN" dirty="0" smtClean="0">
                <a:solidFill>
                  <a:schemeClr val="tx1">
                    <a:lumMod val="75000"/>
                    <a:lumOff val="25000"/>
                  </a:schemeClr>
                </a:solidFill>
              </a:rPr>
              <a:t>Integrated </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smtClean="0"/>
              <a:t>Jitsimeet</a:t>
            </a:r>
            <a:r>
              <a:rPr lang="en-IN" dirty="0" smtClean="0"/>
              <a:t> Video Bridge was installed </a:t>
            </a:r>
            <a:r>
              <a:rPr lang="en-IN" smtClean="0"/>
              <a:t>and tested in </a:t>
            </a:r>
            <a:endParaRPr lang="en-IN" dirty="0" smtClean="0"/>
          </a:p>
          <a:p>
            <a:r>
              <a:rPr lang="en-IN" dirty="0" smtClean="0"/>
              <a:t>Server for Video Bridge hosted in Amazon Cloud instance – </a:t>
            </a:r>
          </a:p>
          <a:p>
            <a:r>
              <a:rPr lang="en-IN" dirty="0" err="1" smtClean="0"/>
              <a:t>nstalled</a:t>
            </a:r>
            <a:r>
              <a:rPr lang="en-IN" dirty="0" smtClean="0"/>
              <a:t> </a:t>
            </a:r>
            <a:r>
              <a:rPr lang="en-IN" dirty="0" err="1" smtClean="0"/>
              <a:t>Jitsi</a:t>
            </a:r>
            <a:r>
              <a:rPr lang="en-IN" dirty="0" smtClean="0"/>
              <a:t> Video Bridge in the server.</a:t>
            </a:r>
          </a:p>
          <a:p>
            <a:endParaRPr lang="en-IN" dirty="0"/>
          </a:p>
        </p:txBody>
      </p:sp>
      <p:sp>
        <p:nvSpPr>
          <p:cNvPr id="4"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Video Bridge – </a:t>
            </a:r>
            <a:r>
              <a:rPr lang="en-US" altLang="zh-CN" b="1" dirty="0" err="1" smtClean="0">
                <a:solidFill>
                  <a:schemeClr val="accent6">
                    <a:lumMod val="75000"/>
                  </a:schemeClr>
                </a:solidFill>
                <a:latin typeface="Times New Roman" panose="02020603050405020304" pitchFamily="18" charset="0"/>
                <a:cs typeface="Times New Roman" panose="02020603050405020304" pitchFamily="18" charset="0"/>
              </a:rPr>
              <a:t>Jitsi</a:t>
            </a: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Meet</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Challenges Faced</a:t>
            </a:r>
            <a:endParaRPr lang="en-IN" dirty="0"/>
          </a:p>
        </p:txBody>
      </p:sp>
      <p:sp>
        <p:nvSpPr>
          <p:cNvPr id="3" name="Content Placeholder 2"/>
          <p:cNvSpPr>
            <a:spLocks noGrp="1"/>
          </p:cNvSpPr>
          <p:nvPr>
            <p:ph idx="1"/>
          </p:nvPr>
        </p:nvSpPr>
        <p:spPr>
          <a:xfrm>
            <a:off x="2589212" y="1632857"/>
            <a:ext cx="8915400" cy="4278365"/>
          </a:xfrm>
        </p:spPr>
        <p:txBody>
          <a:bodyPr/>
          <a:lstStyle/>
          <a:p>
            <a:r>
              <a:rPr lang="en-IN" dirty="0" smtClean="0"/>
              <a:t>Video glitches in Web RTC video bridge due to division of internet speed.</a:t>
            </a:r>
          </a:p>
          <a:p>
            <a:r>
              <a:rPr lang="en-IN" dirty="0" smtClean="0"/>
              <a:t>AWS  charging us for using database.</a:t>
            </a:r>
          </a:p>
          <a:p>
            <a:r>
              <a:rPr lang="en-IN" dirty="0" smtClean="0"/>
              <a:t>Improvement in Video clarity.</a:t>
            </a: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1134</TotalTime>
  <Words>860</Words>
  <Application>Microsoft Office PowerPoint</Application>
  <PresentationFormat>Custom</PresentationFormat>
  <Paragraphs>177</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Wisp</vt:lpstr>
      <vt:lpstr>Sprint 2 Jitsi Android Application</vt:lpstr>
      <vt:lpstr>Overview of Sprint 1</vt:lpstr>
      <vt:lpstr>App for Sprint 1</vt:lpstr>
      <vt:lpstr>Sprint 2 tentative targets decided in Sprint 1</vt:lpstr>
      <vt:lpstr>Sprint 2  Step 1</vt:lpstr>
      <vt:lpstr>               System Architecture</vt:lpstr>
      <vt:lpstr> Android Client</vt:lpstr>
      <vt:lpstr> Video Bridge – Jitsi Meet</vt:lpstr>
      <vt:lpstr>Challenges Faced</vt:lpstr>
      <vt:lpstr> Critical Design Decisions</vt:lpstr>
      <vt:lpstr>Slide 11</vt:lpstr>
      <vt:lpstr>What is Jitsi?</vt:lpstr>
      <vt:lpstr>How is Jitsi different from other Videoconferencing Tools</vt:lpstr>
      <vt:lpstr>Slide 14</vt:lpstr>
      <vt:lpstr>Slide 15</vt:lpstr>
      <vt:lpstr>Reasons to switch to JITSI</vt:lpstr>
      <vt:lpstr>Our Target</vt:lpstr>
      <vt:lpstr>Jitsi Android App</vt:lpstr>
      <vt:lpstr>For whom are we building the app ?</vt:lpstr>
      <vt:lpstr>Use Cases for Normal User</vt:lpstr>
      <vt:lpstr>Use Cases for Admin User</vt:lpstr>
      <vt:lpstr>Technologies !</vt:lpstr>
      <vt:lpstr>Android Studio</vt:lpstr>
      <vt:lpstr>Version Control : Github</vt:lpstr>
      <vt:lpstr>Backend  : AWS</vt:lpstr>
      <vt:lpstr>Sprint Tool : Visual Studio</vt:lpstr>
      <vt:lpstr>Slide 27</vt:lpstr>
      <vt:lpstr>What have we done so far &amp; what is our plan :</vt:lpstr>
      <vt:lpstr>Sprint 1 Flow</vt:lpstr>
      <vt:lpstr>Sprint 2 (Tentative)</vt:lpstr>
      <vt:lpstr>App Demo :</vt:lpstr>
      <vt:lpstr>User Interface</vt:lpstr>
      <vt:lpstr>What our target is</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whom are we building the app for ?</dc:title>
  <dc:creator>Karunesh Mahajan</dc:creator>
  <cp:lastModifiedBy>HL</cp:lastModifiedBy>
  <cp:revision>38</cp:revision>
  <dcterms:created xsi:type="dcterms:W3CDTF">2015-09-30T19:40:18Z</dcterms:created>
  <dcterms:modified xsi:type="dcterms:W3CDTF">2015-11-05T02:31:53Z</dcterms:modified>
</cp:coreProperties>
</file>